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8" r:id="rId6"/>
    <p:sldId id="326" r:id="rId7"/>
    <p:sldId id="259" r:id="rId8"/>
    <p:sldId id="321" r:id="rId9"/>
    <p:sldId id="323" r:id="rId10"/>
    <p:sldId id="261" r:id="rId11"/>
    <p:sldId id="325" r:id="rId12"/>
    <p:sldId id="317" r:id="rId13"/>
    <p:sldId id="318" r:id="rId14"/>
    <p:sldId id="319" r:id="rId15"/>
    <p:sldId id="327" r:id="rId16"/>
    <p:sldId id="329" r:id="rId17"/>
    <p:sldId id="260" r:id="rId18"/>
    <p:sldId id="330" r:id="rId19"/>
    <p:sldId id="331" r:id="rId20"/>
    <p:sldId id="332" r:id="rId21"/>
    <p:sldId id="334" r:id="rId22"/>
    <p:sldId id="335" r:id="rId23"/>
    <p:sldId id="336" r:id="rId24"/>
    <p:sldId id="338" r:id="rId25"/>
    <p:sldId id="341" r:id="rId26"/>
    <p:sldId id="344" r:id="rId27"/>
    <p:sldId id="339" r:id="rId28"/>
    <p:sldId id="337" r:id="rId29"/>
    <p:sldId id="343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jsterveld, Elmar van" userId="4fca4566-22a3-4abd-a76f-9e4939cad21c" providerId="ADAL" clId="{5E1227FE-06A3-478F-859A-89FE4BAAC76C}"/>
    <pc:docChg chg="modSld sldOrd">
      <pc:chgData name="Bijsterveld, Elmar van" userId="4fca4566-22a3-4abd-a76f-9e4939cad21c" providerId="ADAL" clId="{5E1227FE-06A3-478F-859A-89FE4BAAC76C}" dt="2025-07-03T09:43:20.242" v="7"/>
      <pc:docMkLst>
        <pc:docMk/>
      </pc:docMkLst>
      <pc:sldChg chg="ord">
        <pc:chgData name="Bijsterveld, Elmar van" userId="4fca4566-22a3-4abd-a76f-9e4939cad21c" providerId="ADAL" clId="{5E1227FE-06A3-478F-859A-89FE4BAAC76C}" dt="2025-07-03T09:43:20.242" v="7"/>
        <pc:sldMkLst>
          <pc:docMk/>
          <pc:sldMk cId="3215786479" sldId="337"/>
        </pc:sldMkLst>
      </pc:sldChg>
      <pc:sldChg chg="modSp mod">
        <pc:chgData name="Bijsterveld, Elmar van" userId="4fca4566-22a3-4abd-a76f-9e4939cad21c" providerId="ADAL" clId="{5E1227FE-06A3-478F-859A-89FE4BAAC76C}" dt="2025-07-03T09:43:06.993" v="5" actId="20577"/>
        <pc:sldMkLst>
          <pc:docMk/>
          <pc:sldMk cId="2328475122" sldId="344"/>
        </pc:sldMkLst>
        <pc:spChg chg="mod">
          <ac:chgData name="Bijsterveld, Elmar van" userId="4fca4566-22a3-4abd-a76f-9e4939cad21c" providerId="ADAL" clId="{5E1227FE-06A3-478F-859A-89FE4BAAC76C}" dt="2025-07-03T09:43:06.993" v="5" actId="20577"/>
          <ac:spMkLst>
            <pc:docMk/>
            <pc:sldMk cId="2328475122" sldId="344"/>
            <ac:spMk id="4" creationId="{488C37E3-E4B4-82C1-17DB-4039400122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E073-9FEA-4C9A-BA92-FE935A3FEDD7}" type="datetimeFigureOut">
              <a:rPr lang="nl-NL" smtClean="0"/>
              <a:t>3-7-2025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CE363-296C-4FEF-8D44-C8505845D9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09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E363-296C-4FEF-8D44-C8505845D93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74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E363-296C-4FEF-8D44-C8505845D93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74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E363-296C-4FEF-8D44-C8505845D93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06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E363-296C-4FEF-8D44-C8505845D93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11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">
    <p:bg>
      <p:bgPr>
        <a:solidFill>
          <a:srgbClr val="EA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23542" r="476" b="31784"/>
          <a:stretch/>
        </p:blipFill>
        <p:spPr>
          <a:xfrm>
            <a:off x="5674192" y="5184000"/>
            <a:ext cx="3168000" cy="10463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6000" y="702000"/>
            <a:ext cx="10141200" cy="16560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3800"/>
              </a:lnSpc>
              <a:defRPr sz="38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77200" y="6642000"/>
            <a:ext cx="270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[Datum]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00" y="2448000"/>
            <a:ext cx="4068000" cy="2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6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0" y="702000"/>
            <a:ext cx="4680000" cy="453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6000" y="5306400"/>
            <a:ext cx="3654000" cy="90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7297200" y="0"/>
            <a:ext cx="4680000" cy="4752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7297738" y="4802400"/>
            <a:ext cx="4679950" cy="9366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9939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3376800" y="0"/>
            <a:ext cx="5436000" cy="633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216000" y="4896000"/>
            <a:ext cx="3124800" cy="1440000"/>
          </a:xfrm>
        </p:spPr>
        <p:txBody>
          <a:bodyPr anchor="b" anchorCtr="0"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58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026000" y="216000"/>
            <a:ext cx="4680000" cy="468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6000" y="5112000"/>
            <a:ext cx="4680000" cy="900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6487200" y="216000"/>
            <a:ext cx="4680000" cy="468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6487200" y="5112000"/>
            <a:ext cx="4679950" cy="93662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8761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2790000"/>
            <a:ext cx="4680000" cy="32400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6487200" y="2789238"/>
            <a:ext cx="4680000" cy="32400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56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3366000"/>
            <a:ext cx="10141200" cy="266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1025525" y="2790000"/>
            <a:ext cx="10140950" cy="5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1387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2610000"/>
          </a:xfrm>
        </p:spPr>
        <p:txBody>
          <a:bodyPr/>
          <a:lstStyle>
            <a:lvl1pPr>
              <a:defRPr b="0" i="1" cap="non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025525" y="3798000"/>
            <a:ext cx="8712000" cy="7731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0101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media 2"/>
          <p:cNvSpPr>
            <a:spLocks noGrp="1"/>
          </p:cNvSpPr>
          <p:nvPr>
            <p:ph type="media" sz="quarter" idx="12"/>
          </p:nvPr>
        </p:nvSpPr>
        <p:spPr>
          <a:xfrm>
            <a:off x="1026000" y="216000"/>
            <a:ext cx="10141200" cy="621000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1841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977"/>
            <a:ext cx="12193200" cy="3170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6000" y="658800"/>
            <a:ext cx="10141200" cy="16812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3800"/>
              </a:lnSpc>
              <a:defRPr sz="3800" cap="all" baseline="0">
                <a:solidFill>
                  <a:srgbClr val="164389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77200" y="6642000"/>
            <a:ext cx="270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[Datum]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0" y="2448000"/>
            <a:ext cx="4068000" cy="2756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23364" b="30012"/>
          <a:stretch/>
        </p:blipFill>
        <p:spPr>
          <a:xfrm>
            <a:off x="5653052" y="5184000"/>
            <a:ext cx="3168000" cy="1078144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026000" y="2790000"/>
            <a:ext cx="10141200" cy="1080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aseline="0">
                <a:solidFill>
                  <a:srgbClr val="1643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21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977"/>
            <a:ext cx="12193200" cy="3170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6000" y="658800"/>
            <a:ext cx="10141200" cy="16812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3800"/>
              </a:lnSpc>
              <a:defRPr sz="3800" cap="all" baseline="0">
                <a:solidFill>
                  <a:srgbClr val="164389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77200" y="6642000"/>
            <a:ext cx="270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[Datum]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0" y="2448000"/>
            <a:ext cx="4068000" cy="275641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026000" y="2772000"/>
            <a:ext cx="10141200" cy="1080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1643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91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8400" y="2790000"/>
            <a:ext cx="5072400" cy="32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15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2790000"/>
            <a:ext cx="4680000" cy="32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6487200" y="2789238"/>
            <a:ext cx="4680000" cy="32400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7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volle breed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2790000"/>
            <a:ext cx="10141200" cy="32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90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sdia vol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6572250"/>
            <a:ext cx="12192000" cy="2857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ts val="200"/>
              </a:lnSpc>
              <a:defRPr sz="200" baseline="0">
                <a:solidFill>
                  <a:srgbClr val="EAB8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73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sdia tekstmar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026000" y="216000"/>
            <a:ext cx="10141200" cy="621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56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0" y="702000"/>
            <a:ext cx="5706000" cy="3924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6000" y="4716000"/>
            <a:ext cx="4680000" cy="14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6487200" y="0"/>
            <a:ext cx="4680000" cy="633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9801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977"/>
            <a:ext cx="12193200" cy="3170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0" y="2448000"/>
            <a:ext cx="4068000" cy="27564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6000" y="2790000"/>
            <a:ext cx="10141200" cy="28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77200" y="6642000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lnSpc>
                <a:spcPts val="1000"/>
              </a:lnSpc>
              <a:defRPr sz="100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611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/>
  <p:txStyles>
    <p:titleStyle>
      <a:lvl1pPr algn="ctr" defTabSz="914400" rtl="0" eaLnBrk="1" latinLnBrk="0" hangingPunct="1">
        <a:lnSpc>
          <a:spcPts val="3800"/>
        </a:lnSpc>
        <a:spcBef>
          <a:spcPct val="0"/>
        </a:spcBef>
        <a:buNone/>
        <a:defRPr sz="3800" kern="1200" cap="all" baseline="0">
          <a:solidFill>
            <a:srgbClr val="164389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50"/>
        </a:lnSpc>
        <a:spcBef>
          <a:spcPts val="0"/>
        </a:spcBef>
        <a:buFontTx/>
        <a:buNone/>
        <a:defRPr sz="1800" kern="1200" baseline="0">
          <a:solidFill>
            <a:srgbClr val="16438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150"/>
        </a:lnSpc>
        <a:spcBef>
          <a:spcPts val="0"/>
        </a:spcBef>
        <a:buFontTx/>
        <a:buNone/>
        <a:defRPr sz="1800" b="0" i="1" kern="1200" baseline="0">
          <a:solidFill>
            <a:srgbClr val="164389"/>
          </a:solidFill>
          <a:latin typeface="Calibri" panose="020F0502020204030204" pitchFamily="34" charset="0"/>
          <a:ea typeface="+mn-ea"/>
          <a:cs typeface="+mn-cs"/>
        </a:defRPr>
      </a:lvl2pPr>
      <a:lvl3pPr marL="226800" indent="-226800" algn="l" defTabSz="914400" rtl="0" eaLnBrk="1" latinLnBrk="0" hangingPunct="1">
        <a:lnSpc>
          <a:spcPts val="2150"/>
        </a:lnSpc>
        <a:spcBef>
          <a:spcPts val="0"/>
        </a:spcBef>
        <a:buClr>
          <a:srgbClr val="EAB800"/>
        </a:buClr>
        <a:buFont typeface="Arial" panose="020B0604020202020204" pitchFamily="34" charset="0"/>
        <a:buChar char="•"/>
        <a:defRPr sz="1800" kern="1200" baseline="0">
          <a:solidFill>
            <a:srgbClr val="164389"/>
          </a:solidFill>
          <a:latin typeface="Calibri" panose="020F0502020204030204" pitchFamily="34" charset="0"/>
          <a:ea typeface="+mn-ea"/>
          <a:cs typeface="+mn-cs"/>
        </a:defRPr>
      </a:lvl3pPr>
      <a:lvl4pPr marL="226800" indent="-226800" algn="l" defTabSz="914400" rtl="0" eaLnBrk="1" latinLnBrk="0" hangingPunct="1">
        <a:lnSpc>
          <a:spcPts val="2150"/>
        </a:lnSpc>
        <a:spcBef>
          <a:spcPts val="0"/>
        </a:spcBef>
        <a:buClr>
          <a:srgbClr val="EAB800"/>
        </a:buClr>
        <a:buSzPct val="100000"/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0" indent="0" algn="l" defTabSz="914400" rtl="0" eaLnBrk="1" latinLnBrk="0" hangingPunct="1">
        <a:lnSpc>
          <a:spcPts val="2150"/>
        </a:lnSpc>
        <a:spcBef>
          <a:spcPts val="0"/>
        </a:spcBef>
        <a:buFontTx/>
        <a:buNone/>
        <a:defRPr sz="1800" b="0" i="1" kern="1200" baseline="0">
          <a:solidFill>
            <a:srgbClr val="16438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527222" y="702000"/>
            <a:ext cx="10639978" cy="1656000"/>
          </a:xfrm>
        </p:spPr>
        <p:txBody>
          <a:bodyPr/>
          <a:lstStyle/>
          <a:p>
            <a:r>
              <a:rPr lang="nl-NL" dirty="0"/>
              <a:t>Bewonersavond Hoge Rijndijk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 juli 2025</a:t>
            </a:r>
          </a:p>
        </p:txBody>
      </p:sp>
    </p:spTree>
    <p:extLst>
      <p:ext uri="{BB962C8B-B14F-4D97-AF65-F5344CB8AC3E}">
        <p14:creationId xmlns:p14="http://schemas.microsoft.com/office/powerpoint/2010/main" val="208776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454088"/>
            <a:ext cx="10141200" cy="669005"/>
          </a:xfrm>
        </p:spPr>
        <p:txBody>
          <a:bodyPr/>
          <a:lstStyle/>
          <a:p>
            <a:r>
              <a:rPr lang="nl-NL" dirty="0"/>
              <a:t>Huidige stand herinrichting Hoge Rijndijk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108" y="1287113"/>
            <a:ext cx="10141200" cy="4633307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Lopende onderzoeken of gesprekken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</a:t>
            </a:r>
            <a:r>
              <a:rPr lang="nl-NL" sz="2800" i="1" dirty="0"/>
              <a:t>gesprekken gemeente Leiden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	- eerste verzoek maart 2013 </a:t>
            </a:r>
            <a:r>
              <a:rPr lang="nl-NL" sz="2800" i="1" dirty="0" err="1"/>
              <a:t>ivm</a:t>
            </a:r>
            <a:r>
              <a:rPr lang="nl-NL" sz="2800" i="1" dirty="0"/>
              <a:t> alternatieve route 			  landbouwverkeer – afgewezen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	- tweede verzoek februari 2025 </a:t>
            </a:r>
            <a:r>
              <a:rPr lang="nl-NL" sz="2800" i="1" dirty="0" err="1"/>
              <a:t>ivm</a:t>
            </a:r>
            <a:r>
              <a:rPr lang="nl-NL" sz="2800" i="1" dirty="0"/>
              <a:t> alternatieve route 			  landbouwverkeer - afgewezen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- interne planning van diverse projecten op elkaar afstemmen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	- </a:t>
            </a:r>
            <a:r>
              <a:rPr lang="nl-NL" sz="2800" i="1" dirty="0" err="1"/>
              <a:t>Rijnegom</a:t>
            </a:r>
            <a:r>
              <a:rPr lang="nl-NL" sz="2800" i="1" dirty="0"/>
              <a:t> oost - vervangen riolering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	- Doorfietsroute langs Heineken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	- warmtenet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	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 </a:t>
            </a:r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45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454088"/>
            <a:ext cx="10141200" cy="669005"/>
          </a:xfrm>
        </p:spPr>
        <p:txBody>
          <a:bodyPr/>
          <a:lstStyle/>
          <a:p>
            <a:r>
              <a:rPr lang="nl-NL" dirty="0"/>
              <a:t>Huidige stand herinrichting hoge </a:t>
            </a:r>
            <a:r>
              <a:rPr lang="nl-NL" dirty="0" err="1"/>
              <a:t>rijndijk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636" y="1048030"/>
            <a:ext cx="10892563" cy="4633307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Nieuwe SSK raming ontvangen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r>
              <a:rPr lang="nl-NL" sz="2800" i="1" dirty="0"/>
              <a:t>- totale project gaat 4 miljoen euro kosten bij realisatie in 2025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	- </a:t>
            </a:r>
            <a:r>
              <a:rPr lang="nl-NL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€ 700.000 </a:t>
            </a:r>
            <a:r>
              <a:rPr lang="nl-NL" sz="24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tbv</a:t>
            </a:r>
            <a:r>
              <a:rPr lang="nl-NL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realiseren doorfietsroute</a:t>
            </a:r>
          </a:p>
          <a:p>
            <a:pPr algn="l">
              <a:lnSpc>
                <a:spcPct val="100000"/>
              </a:lnSpc>
            </a:pPr>
            <a:r>
              <a:rPr lang="nl-NL" sz="24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- </a:t>
            </a:r>
            <a:r>
              <a:rPr lang="nl-NL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€ 3.300.000 </a:t>
            </a:r>
            <a:r>
              <a:rPr lang="nl-NL" sz="24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tbv</a:t>
            </a:r>
            <a:r>
              <a:rPr lang="nl-NL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herinrichting Hoge Rijndijk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Realisatie Hoge Rijndijk</a:t>
            </a:r>
            <a:r>
              <a:rPr lang="nl-NL" sz="2800" i="1" dirty="0"/>
              <a:t> afhankelijk van planning warmtenet</a:t>
            </a:r>
          </a:p>
          <a:p>
            <a:pPr lvl="1" algn="l">
              <a:lnSpc>
                <a:spcPct val="100000"/>
              </a:lnSpc>
            </a:pPr>
            <a:r>
              <a:rPr lang="nl-NL" sz="3000" i="1" dirty="0"/>
              <a:t>	- o</a:t>
            </a:r>
            <a:r>
              <a:rPr lang="nl-NL" sz="2800" dirty="0"/>
              <a:t>pzetten Publiek Regionaal Integraal Warmtebedrijf in 2027</a:t>
            </a:r>
          </a:p>
          <a:p>
            <a:pPr lvl="1" algn="l">
              <a:lnSpc>
                <a:spcPct val="100000"/>
              </a:lnSpc>
            </a:pPr>
            <a:r>
              <a:rPr lang="nl-NL" sz="2800" i="1" dirty="0"/>
              <a:t>	- H</a:t>
            </a:r>
            <a:r>
              <a:rPr lang="nl-NL" sz="2800" dirty="0"/>
              <a:t>oge Rijndijk 1 van de eerste projecten die gerealiseerd wordt</a:t>
            </a:r>
          </a:p>
          <a:p>
            <a:pPr lvl="1" algn="l">
              <a:lnSpc>
                <a:spcPct val="100000"/>
              </a:lnSpc>
            </a:pPr>
            <a:r>
              <a:rPr lang="nl-NL" sz="2800" i="1" dirty="0"/>
              <a:t>	-</a:t>
            </a:r>
            <a:r>
              <a:rPr lang="nl-NL" sz="2800" dirty="0"/>
              <a:t> verwachte planning herinrichting Hoge Rijndijk</a:t>
            </a:r>
          </a:p>
          <a:p>
            <a:pPr lvl="1" algn="l">
              <a:lnSpc>
                <a:spcPct val="100000"/>
              </a:lnSpc>
            </a:pPr>
            <a:r>
              <a:rPr lang="nl-NL" sz="2800" i="1" dirty="0"/>
              <a:t>		- h</a:t>
            </a:r>
            <a:r>
              <a:rPr lang="nl-NL" sz="2800" dirty="0"/>
              <a:t>uidig ontwerp optimaliseren start 2027</a:t>
            </a:r>
          </a:p>
          <a:p>
            <a:pPr lvl="1" algn="l">
              <a:lnSpc>
                <a:spcPct val="100000"/>
              </a:lnSpc>
            </a:pPr>
            <a:r>
              <a:rPr lang="nl-NL" sz="2800" dirty="0"/>
              <a:t>		- technisch uitwerken project 2028</a:t>
            </a:r>
          </a:p>
          <a:p>
            <a:pPr lvl="1" algn="l">
              <a:lnSpc>
                <a:spcPct val="100000"/>
              </a:lnSpc>
            </a:pPr>
            <a:r>
              <a:rPr lang="nl-NL" sz="2800" dirty="0"/>
              <a:t>		- realisatie ?</a:t>
            </a:r>
          </a:p>
          <a:p>
            <a:pPr lvl="1" algn="l">
              <a:lnSpc>
                <a:spcPct val="100000"/>
              </a:lnSpc>
            </a:pPr>
            <a:endParaRPr lang="nl-NL" sz="3000" i="1" dirty="0"/>
          </a:p>
          <a:p>
            <a:pPr lvl="1" algn="l">
              <a:lnSpc>
                <a:spcPct val="100000"/>
              </a:lnSpc>
            </a:pPr>
            <a:r>
              <a:rPr lang="nl-NL" sz="3000" dirty="0"/>
              <a:t>	</a:t>
            </a:r>
            <a:endParaRPr lang="nl-NL" sz="3000" i="1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800" i="1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800" i="1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166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454088"/>
            <a:ext cx="10141200" cy="669005"/>
          </a:xfrm>
        </p:spPr>
        <p:txBody>
          <a:bodyPr/>
          <a:lstStyle/>
          <a:p>
            <a:r>
              <a:rPr lang="nl-NL" dirty="0"/>
              <a:t>Huidige stand herinrichting hoge </a:t>
            </a:r>
            <a:r>
              <a:rPr lang="nl-NL" dirty="0" err="1"/>
              <a:t>rijndijk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637" y="1048030"/>
            <a:ext cx="10141200" cy="4633307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Nieuw voorstel voorleggen aan de Raad 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</a:t>
            </a:r>
            <a:r>
              <a:rPr lang="nl-NL" sz="2800" i="1" dirty="0"/>
              <a:t>gehele Hoge Rijndijk inrichten met tijdelijke 	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             verkeersmaatregelen en afwaarderen naar een 30km zone</a:t>
            </a:r>
          </a:p>
          <a:p>
            <a:pPr algn="l">
              <a:lnSpc>
                <a:spcPct val="100000"/>
              </a:lnSpc>
            </a:pPr>
            <a:endParaRPr lang="nl-NL" sz="3000" i="1" dirty="0"/>
          </a:p>
          <a:p>
            <a:pPr lvl="1" algn="l">
              <a:lnSpc>
                <a:spcPct val="100000"/>
              </a:lnSpc>
            </a:pPr>
            <a:r>
              <a:rPr lang="nl-NL" sz="3000" dirty="0"/>
              <a:t>	</a:t>
            </a:r>
            <a:endParaRPr lang="nl-NL" sz="3000" i="1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800" i="1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800" i="1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66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Tijdelijke verkeersmaatregelen Hoge Rijndijk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 juli 2025</a:t>
            </a:r>
          </a:p>
        </p:txBody>
      </p:sp>
    </p:spTree>
    <p:extLst>
      <p:ext uri="{BB962C8B-B14F-4D97-AF65-F5344CB8AC3E}">
        <p14:creationId xmlns:p14="http://schemas.microsoft.com/office/powerpoint/2010/main" val="340361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454088"/>
            <a:ext cx="10141200" cy="669005"/>
          </a:xfrm>
        </p:spPr>
        <p:txBody>
          <a:bodyPr/>
          <a:lstStyle/>
          <a:p>
            <a:r>
              <a:rPr lang="nl-NL" dirty="0"/>
              <a:t>Van realisatie tot ingebruikname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108" y="1287113"/>
            <a:ext cx="10141200" cy="4633307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Werkzaamheden zijn op 19 februari gestart en op 26 februari overgedragen aan de gemeente.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Gemeente ontvangt diverse meldingen over het verkeer in de Nassaulaan.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26 februari heeft de firma 4Risk alle </a:t>
            </a:r>
            <a:r>
              <a:rPr lang="nl-NL" sz="2800" dirty="0" err="1"/>
              <a:t>trillingsmeters</a:t>
            </a:r>
            <a:r>
              <a:rPr lang="nl-NL" sz="2800" dirty="0"/>
              <a:t> weer aangebracht op dezelfde locatie.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Gemeente ontvangt diverse meldingen over geluid en trillingen tijdens realisatie en na ingebruikname.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37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454088"/>
            <a:ext cx="10141200" cy="669005"/>
          </a:xfrm>
        </p:spPr>
        <p:txBody>
          <a:bodyPr/>
          <a:lstStyle/>
          <a:p>
            <a:r>
              <a:rPr lang="nl-NL" dirty="0"/>
              <a:t>Van realisatie tot ingebruikname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108" y="1287113"/>
            <a:ext cx="10141200" cy="4633307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6 maart ontvangt de gemeente de eerste </a:t>
            </a:r>
            <a:r>
              <a:rPr lang="nl-NL" sz="2800" dirty="0" err="1"/>
              <a:t>quicscan</a:t>
            </a:r>
            <a:r>
              <a:rPr lang="nl-NL" sz="2800" dirty="0"/>
              <a:t> van de gemeten trillingen.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7 maart ontvang de gemeente de complete rapportage van de gemeten trillingen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7 maart ontvangt de gemeente een reactie van </a:t>
            </a:r>
            <a:r>
              <a:rPr lang="nl-NL" sz="2800" dirty="0" err="1"/>
              <a:t>Qbuzz</a:t>
            </a:r>
            <a:r>
              <a:rPr lang="nl-NL" sz="2800" dirty="0"/>
              <a:t>	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Belijning is vernieuwd en opdracht voor verwijderen belijning binnen 2 versmalling is gegeven</a:t>
            </a:r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146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454088"/>
            <a:ext cx="10141200" cy="669005"/>
          </a:xfrm>
        </p:spPr>
        <p:txBody>
          <a:bodyPr/>
          <a:lstStyle/>
          <a:p>
            <a:r>
              <a:rPr lang="nl-NL" dirty="0"/>
              <a:t>Uitslag </a:t>
            </a:r>
            <a:r>
              <a:rPr lang="nl-NL" dirty="0" err="1"/>
              <a:t>trillingsmeters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108" y="1287113"/>
            <a:ext cx="10141200" cy="4633307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Uitgevoerde herhalingsmeting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r>
              <a:rPr lang="nl-NL" sz="2800" i="1" dirty="0"/>
              <a:t>- metingen zijn uitgevoerd volgens procesrichtlijn BRL 2023 	</a:t>
            </a:r>
          </a:p>
          <a:p>
            <a:pPr lvl="1" algn="l">
              <a:lnSpc>
                <a:spcPct val="100000"/>
              </a:lnSpc>
            </a:pPr>
            <a:r>
              <a:rPr lang="nl-NL" sz="2800" dirty="0"/>
              <a:t>	- op dezelfde locaties als de nulmeting heeft er een</a:t>
            </a:r>
          </a:p>
          <a:p>
            <a:pPr lvl="1" algn="l">
              <a:lnSpc>
                <a:spcPct val="100000"/>
              </a:lnSpc>
            </a:pPr>
            <a:r>
              <a:rPr lang="nl-NL" sz="2800" dirty="0"/>
              <a:t>        herhalingsmeting plaatsgevonden</a:t>
            </a:r>
          </a:p>
          <a:p>
            <a:pPr lvl="1" algn="l">
              <a:lnSpc>
                <a:spcPct val="100000"/>
              </a:lnSpc>
            </a:pPr>
            <a:r>
              <a:rPr lang="nl-NL" sz="2800" dirty="0"/>
              <a:t>	- de metingen zijn uitgevoerd in de periode van 26 februari t/m </a:t>
            </a:r>
          </a:p>
          <a:p>
            <a:pPr lvl="1" algn="l">
              <a:lnSpc>
                <a:spcPct val="100000"/>
              </a:lnSpc>
            </a:pPr>
            <a:r>
              <a:rPr lang="nl-NL" sz="2800" dirty="0"/>
              <a:t>        5 maart 2025</a:t>
            </a:r>
          </a:p>
          <a:p>
            <a:pPr lvl="1" algn="l">
              <a:lnSpc>
                <a:spcPct val="100000"/>
              </a:lnSpc>
            </a:pPr>
            <a:r>
              <a:rPr lang="nl-NL" sz="2800" dirty="0"/>
              <a:t>	- 7 meetlocaties waarvan 1 huis door 4Risk als gevoelig is</a:t>
            </a:r>
          </a:p>
          <a:p>
            <a:pPr lvl="1" algn="l">
              <a:lnSpc>
                <a:spcPct val="100000"/>
              </a:lnSpc>
            </a:pPr>
            <a:r>
              <a:rPr lang="nl-NL" sz="2800" dirty="0"/>
              <a:t>	   aangegeven en de overige woningen als normaal</a:t>
            </a:r>
          </a:p>
          <a:p>
            <a:pPr lvl="1" algn="l">
              <a:lnSpc>
                <a:spcPct val="100000"/>
              </a:lnSpc>
            </a:pPr>
            <a:endParaRPr lang="nl-NL" sz="30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7733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454088"/>
            <a:ext cx="10141200" cy="669005"/>
          </a:xfrm>
        </p:spPr>
        <p:txBody>
          <a:bodyPr/>
          <a:lstStyle/>
          <a:p>
            <a:r>
              <a:rPr lang="nl-NL" dirty="0"/>
              <a:t>Uitslag </a:t>
            </a:r>
            <a:r>
              <a:rPr lang="nl-NL" dirty="0" err="1"/>
              <a:t>trillingsmeters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108" y="1287113"/>
            <a:ext cx="10141200" cy="463330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r>
              <a:rPr lang="nl-NL" sz="2800" i="1" dirty="0"/>
              <a:t>- eisen waaraan de gemeten trillingen moeten voldoen</a:t>
            </a:r>
          </a:p>
          <a:p>
            <a:pPr algn="l">
              <a:lnSpc>
                <a:spcPct val="100000"/>
              </a:lnSpc>
            </a:pPr>
            <a:endParaRPr lang="nl-NL" sz="2800" i="1" dirty="0"/>
          </a:p>
          <a:p>
            <a:pPr algn="l">
              <a:lnSpc>
                <a:spcPct val="100000"/>
              </a:lnSpc>
            </a:pPr>
            <a:endParaRPr lang="nl-NL" sz="2800" i="1" dirty="0"/>
          </a:p>
          <a:p>
            <a:pPr algn="l">
              <a:lnSpc>
                <a:spcPct val="100000"/>
              </a:lnSpc>
            </a:pPr>
            <a:r>
              <a:rPr lang="nl-NL" sz="2800" i="1" dirty="0"/>
              <a:t>	</a:t>
            </a:r>
          </a:p>
          <a:p>
            <a:pPr lvl="1" algn="l">
              <a:lnSpc>
                <a:spcPct val="100000"/>
              </a:lnSpc>
            </a:pPr>
            <a:r>
              <a:rPr lang="nl-NL" sz="2800" dirty="0"/>
              <a:t>	- wanneer de trillingen voldoen aan de grenswaarden uit de</a:t>
            </a:r>
          </a:p>
          <a:p>
            <a:pPr lvl="1" algn="l">
              <a:lnSpc>
                <a:spcPct val="100000"/>
              </a:lnSpc>
            </a:pPr>
            <a:r>
              <a:rPr lang="nl-NL" sz="2800" dirty="0"/>
              <a:t>	   SBR-richtlijn, is het onwaarschijnlijk dat als gevolg van</a:t>
            </a:r>
          </a:p>
          <a:p>
            <a:pPr lvl="1" algn="l">
              <a:lnSpc>
                <a:spcPct val="100000"/>
              </a:lnSpc>
            </a:pPr>
            <a:r>
              <a:rPr lang="nl-NL" sz="2800" dirty="0"/>
              <a:t>         trillingen schade optreed</a:t>
            </a:r>
          </a:p>
          <a:p>
            <a:pPr lvl="1" algn="l">
              <a:lnSpc>
                <a:spcPct val="100000"/>
              </a:lnSpc>
            </a:pPr>
            <a:r>
              <a:rPr lang="nl-NL" sz="2800" dirty="0"/>
              <a:t>	- wanneer de trillingen niet voldoen is er een mogelijkheid dat </a:t>
            </a:r>
          </a:p>
          <a:p>
            <a:pPr lvl="1" algn="l">
              <a:lnSpc>
                <a:spcPct val="100000"/>
              </a:lnSpc>
            </a:pPr>
            <a:r>
              <a:rPr lang="nl-NL" sz="2800" dirty="0"/>
              <a:t>        er eventueel schade optreed</a:t>
            </a:r>
          </a:p>
          <a:p>
            <a:pPr lvl="1" algn="l">
              <a:lnSpc>
                <a:spcPct val="100000"/>
              </a:lnSpc>
            </a:pPr>
            <a:r>
              <a:rPr lang="nl-NL" sz="2800" dirty="0"/>
              <a:t>  	</a:t>
            </a:r>
            <a:endParaRPr lang="nl-NL" sz="30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8D44F5-28F4-C17E-A498-28F504CE9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119" y="1754568"/>
            <a:ext cx="8111177" cy="13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30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92DC71D9-FF0D-6FE4-E7E1-38B74DC31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231" y="3835021"/>
            <a:ext cx="7850697" cy="240636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454088"/>
            <a:ext cx="10141200" cy="669005"/>
          </a:xfrm>
        </p:spPr>
        <p:txBody>
          <a:bodyPr/>
          <a:lstStyle/>
          <a:p>
            <a:r>
              <a:rPr lang="nl-NL" dirty="0"/>
              <a:t>Uitslag </a:t>
            </a:r>
            <a:r>
              <a:rPr lang="nl-NL" dirty="0" err="1"/>
              <a:t>trillingsmeters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108" y="1287113"/>
            <a:ext cx="10141200" cy="463330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r>
              <a:rPr lang="nl-NL" sz="2800" i="1" dirty="0"/>
              <a:t>- ordegrootte kans op schade</a:t>
            </a:r>
          </a:p>
          <a:p>
            <a:pPr algn="l">
              <a:lnSpc>
                <a:spcPct val="100000"/>
              </a:lnSpc>
            </a:pPr>
            <a:endParaRPr lang="nl-NL" sz="2800" i="1" dirty="0"/>
          </a:p>
          <a:p>
            <a:pPr algn="l">
              <a:lnSpc>
                <a:spcPct val="100000"/>
              </a:lnSpc>
            </a:pPr>
            <a:endParaRPr lang="nl-NL" sz="2800" i="1" dirty="0"/>
          </a:p>
          <a:p>
            <a:pPr algn="l">
              <a:lnSpc>
                <a:spcPct val="100000"/>
              </a:lnSpc>
            </a:pPr>
            <a:endParaRPr lang="nl-NL" sz="2800" i="1" dirty="0"/>
          </a:p>
          <a:p>
            <a:pPr algn="l">
              <a:lnSpc>
                <a:spcPct val="100000"/>
              </a:lnSpc>
            </a:pPr>
            <a:endParaRPr lang="nl-NL" sz="2800" i="1" dirty="0"/>
          </a:p>
          <a:p>
            <a:pPr lvl="2" algn="l">
              <a:lnSpc>
                <a:spcPct val="100000"/>
              </a:lnSpc>
            </a:pPr>
            <a:r>
              <a:rPr lang="nl-NL" sz="2800" i="1" dirty="0"/>
              <a:t>- </a:t>
            </a:r>
            <a:r>
              <a:rPr lang="nl-NL" sz="2800" i="1" dirty="0">
                <a:latin typeface="+mn-lt"/>
              </a:rPr>
              <a:t>locatie </a:t>
            </a:r>
            <a:r>
              <a:rPr lang="nl-NL" sz="2800" i="1" dirty="0" err="1">
                <a:latin typeface="+mn-lt"/>
              </a:rPr>
              <a:t>trillingsmeters</a:t>
            </a:r>
            <a:endParaRPr lang="nl-NL" sz="2800" i="1" dirty="0">
              <a:latin typeface="+mn-lt"/>
            </a:endParaRPr>
          </a:p>
          <a:p>
            <a:pPr algn="l">
              <a:lnSpc>
                <a:spcPct val="100000"/>
              </a:lnSpc>
            </a:pPr>
            <a:r>
              <a:rPr lang="nl-NL" sz="2800" i="1" dirty="0"/>
              <a:t>	   </a:t>
            </a:r>
            <a:endParaRPr lang="nl-NL" sz="2800" dirty="0"/>
          </a:p>
          <a:p>
            <a:pPr lvl="1" algn="l">
              <a:lnSpc>
                <a:spcPct val="100000"/>
              </a:lnSpc>
            </a:pPr>
            <a:endParaRPr lang="nl-NL" sz="30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17F7777-61DB-6241-C4FA-9124041C6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80" y="1721852"/>
            <a:ext cx="4558352" cy="17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75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454088"/>
            <a:ext cx="10141200" cy="669005"/>
          </a:xfrm>
        </p:spPr>
        <p:txBody>
          <a:bodyPr/>
          <a:lstStyle/>
          <a:p>
            <a:r>
              <a:rPr lang="nl-NL" dirty="0"/>
              <a:t>Uitslag </a:t>
            </a:r>
            <a:r>
              <a:rPr lang="nl-NL" dirty="0" err="1"/>
              <a:t>trillingsmeters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108" y="1287113"/>
            <a:ext cx="10141200" cy="463330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r>
              <a:rPr lang="nl-NL" sz="2800" i="1" dirty="0"/>
              <a:t>- gemeten trillingen in de periode van 26 februari tot en met 5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  maart </a:t>
            </a:r>
          </a:p>
          <a:p>
            <a:pPr algn="l">
              <a:lnSpc>
                <a:spcPct val="100000"/>
              </a:lnSpc>
            </a:pPr>
            <a:endParaRPr lang="nl-NL" sz="2800" i="1" dirty="0"/>
          </a:p>
          <a:p>
            <a:pPr algn="l">
              <a:lnSpc>
                <a:spcPct val="100000"/>
              </a:lnSpc>
            </a:pPr>
            <a:endParaRPr lang="nl-NL" sz="2800" i="1" dirty="0"/>
          </a:p>
          <a:p>
            <a:pPr algn="l">
              <a:lnSpc>
                <a:spcPct val="100000"/>
              </a:lnSpc>
            </a:pPr>
            <a:endParaRPr lang="nl-NL" sz="2800" i="1" dirty="0"/>
          </a:p>
          <a:p>
            <a:pPr algn="l">
              <a:lnSpc>
                <a:spcPct val="100000"/>
              </a:lnSpc>
            </a:pPr>
            <a:endParaRPr lang="nl-NL" sz="2800" i="1" dirty="0"/>
          </a:p>
          <a:p>
            <a:pPr algn="l">
              <a:lnSpc>
                <a:spcPct val="100000"/>
              </a:lnSpc>
            </a:pPr>
            <a:r>
              <a:rPr lang="nl-NL" sz="2800" i="1" dirty="0"/>
              <a:t>	   </a:t>
            </a:r>
            <a:endParaRPr lang="nl-NL" sz="2800" dirty="0"/>
          </a:p>
          <a:p>
            <a:pPr lvl="1" algn="l">
              <a:lnSpc>
                <a:spcPct val="100000"/>
              </a:lnSpc>
            </a:pPr>
            <a:endParaRPr lang="nl-NL" sz="30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3459624-411E-E946-051D-96EFA4812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599" y="2091849"/>
            <a:ext cx="8630960" cy="43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1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CB8837E1-33C9-A0D8-302D-E1B2C9543579}"/>
              </a:ext>
            </a:extLst>
          </p:cNvPr>
          <p:cNvSpPr/>
          <p:nvPr/>
        </p:nvSpPr>
        <p:spPr>
          <a:xfrm>
            <a:off x="3690257" y="2198914"/>
            <a:ext cx="4441372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549D19-F0F4-58A3-2CDA-814AB47E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000" y="658800"/>
            <a:ext cx="10141200" cy="696664"/>
          </a:xfrm>
        </p:spPr>
        <p:txBody>
          <a:bodyPr/>
          <a:lstStyle/>
          <a:p>
            <a:r>
              <a:rPr lang="nl-NL" dirty="0"/>
              <a:t>Agenda</a:t>
            </a:r>
            <a:endParaRPr lang="nl-NL" b="1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EF84C53-BBE9-213F-AAAA-73308041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AC8B8034-C9CC-99C4-C96D-70C31A881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043" y="1407610"/>
            <a:ext cx="10141200" cy="3659690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Opening bewonersavond door wethouder A. Beekhuizen-Wesseling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Voorstelronde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Energietransitie Zoeterwoude Rijndijk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terugblik	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voortuitblik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Huidige stand herinrichting Hoge Rijndijk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afgeronde onderzoeken	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lopende onderzoeken / gesprekken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nieuwe </a:t>
            </a:r>
            <a:r>
              <a:rPr lang="nl-NL" sz="2800" dirty="0" err="1"/>
              <a:t>ssk</a:t>
            </a:r>
            <a:r>
              <a:rPr lang="nl-NL" sz="2800" dirty="0"/>
              <a:t> raming ontvangen</a:t>
            </a:r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800" dirty="0"/>
          </a:p>
          <a:p>
            <a:pPr algn="l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8A7CD34-A2E2-BCFF-02C2-17BA1BFC6845}"/>
              </a:ext>
            </a:extLst>
          </p:cNvPr>
          <p:cNvSpPr/>
          <p:nvPr/>
        </p:nvSpPr>
        <p:spPr>
          <a:xfrm>
            <a:off x="3755571" y="1964871"/>
            <a:ext cx="4746172" cy="825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21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160661"/>
            <a:ext cx="10141200" cy="669005"/>
          </a:xfrm>
        </p:spPr>
        <p:txBody>
          <a:bodyPr/>
          <a:lstStyle/>
          <a:p>
            <a:r>
              <a:rPr lang="nl-NL" dirty="0"/>
              <a:t>Uitslag </a:t>
            </a:r>
            <a:r>
              <a:rPr lang="nl-NL" dirty="0" err="1"/>
              <a:t>trillingsmeters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636" y="829666"/>
            <a:ext cx="10141200" cy="463330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r>
              <a:rPr lang="nl-NL" sz="2800" i="1" dirty="0"/>
              <a:t>- na ontvangst van de eerste </a:t>
            </a:r>
            <a:r>
              <a:rPr lang="nl-NL" sz="2800" i="1" dirty="0" err="1"/>
              <a:t>quickscan</a:t>
            </a:r>
            <a:r>
              <a:rPr lang="nl-NL" sz="2800" i="1" dirty="0"/>
              <a:t> besluit de gemeente om   	  4 drempels te verwijderen (uitvoering 7 maart)</a:t>
            </a:r>
          </a:p>
          <a:p>
            <a:pPr algn="l">
              <a:lnSpc>
                <a:spcPct val="100000"/>
              </a:lnSpc>
            </a:pPr>
            <a:endParaRPr lang="nl-NL" sz="2800" i="1" dirty="0"/>
          </a:p>
          <a:p>
            <a:pPr algn="l">
              <a:lnSpc>
                <a:spcPct val="100000"/>
              </a:lnSpc>
            </a:pPr>
            <a:endParaRPr lang="nl-NL" sz="2800" i="1" dirty="0"/>
          </a:p>
          <a:p>
            <a:pPr algn="l">
              <a:lnSpc>
                <a:spcPct val="100000"/>
              </a:lnSpc>
            </a:pPr>
            <a:r>
              <a:rPr lang="nl-NL" sz="2800" i="1" dirty="0"/>
              <a:t>	   </a:t>
            </a:r>
            <a:endParaRPr lang="nl-NL" sz="2800" dirty="0"/>
          </a:p>
          <a:p>
            <a:pPr lvl="1" algn="l">
              <a:lnSpc>
                <a:spcPct val="100000"/>
              </a:lnSpc>
            </a:pPr>
            <a:endParaRPr lang="nl-NL" sz="30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0271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160661"/>
            <a:ext cx="10141200" cy="669005"/>
          </a:xfrm>
        </p:spPr>
        <p:txBody>
          <a:bodyPr/>
          <a:lstStyle/>
          <a:p>
            <a:r>
              <a:rPr lang="nl-NL" dirty="0"/>
              <a:t>Reactie </a:t>
            </a:r>
            <a:r>
              <a:rPr lang="nl-NL" dirty="0" err="1"/>
              <a:t>Qbuzz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6051" y="1034383"/>
            <a:ext cx="10141200" cy="4633307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Gemeente ontvangt een reactie van </a:t>
            </a:r>
            <a:r>
              <a:rPr lang="nl-NL" sz="2800" dirty="0" err="1"/>
              <a:t>Qbuzz</a:t>
            </a: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i="1" dirty="0"/>
              <a:t>	- vervoerder geeft aan niet akkoord te kunnen gaan met de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   gerealiseerde versmallingen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	- te hoge verkeersintensiteiten waardoor 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	   vertragingen/verliestijden optreden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	- te veel zijdelingse bewegingen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	- versmallingen te dicht op elkaar</a:t>
            </a:r>
          </a:p>
          <a:p>
            <a:pPr algn="l">
              <a:lnSpc>
                <a:spcPct val="100000"/>
              </a:lnSpc>
            </a:pPr>
            <a:endParaRPr lang="nl-NL" sz="2800" i="1" dirty="0"/>
          </a:p>
          <a:p>
            <a:pPr algn="l">
              <a:lnSpc>
                <a:spcPct val="100000"/>
              </a:lnSpc>
            </a:pPr>
            <a:r>
              <a:rPr lang="nl-NL" sz="2800" i="1" dirty="0"/>
              <a:t>	   </a:t>
            </a:r>
            <a:endParaRPr lang="nl-NL" sz="2800" dirty="0"/>
          </a:p>
          <a:p>
            <a:pPr lvl="1" algn="l">
              <a:lnSpc>
                <a:spcPct val="100000"/>
              </a:lnSpc>
            </a:pPr>
            <a:endParaRPr lang="nl-NL" sz="30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47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160661"/>
            <a:ext cx="10141200" cy="669005"/>
          </a:xfrm>
        </p:spPr>
        <p:txBody>
          <a:bodyPr/>
          <a:lstStyle/>
          <a:p>
            <a:r>
              <a:rPr lang="nl-NL" dirty="0"/>
              <a:t>Gedrag </a:t>
            </a:r>
            <a:r>
              <a:rPr lang="nl-NL" dirty="0" err="1"/>
              <a:t>automobilsten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636" y="829666"/>
            <a:ext cx="10141200" cy="4633307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Gemeente ontvangt diverse meldingen over onveilig gedrag van automobilisten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- automobilisten gaan via het trottoir of parkeerplaats om de 		  versmallingen heen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- automobilisten geven elkaar geen voorrang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- automobilisten nemen andere weghelft om drempels te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  omzeilen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- 24 april wordt het gedrag van automobilisten besproken met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  de wijkagent en de adviseur van de politie</a:t>
            </a:r>
          </a:p>
          <a:p>
            <a:pPr algn="l">
              <a:lnSpc>
                <a:spcPct val="100000"/>
              </a:lnSpc>
            </a:pPr>
            <a:endParaRPr lang="nl-NL" sz="2800" i="1" dirty="0"/>
          </a:p>
          <a:p>
            <a:pPr algn="l">
              <a:lnSpc>
                <a:spcPct val="100000"/>
              </a:lnSpc>
            </a:pPr>
            <a:r>
              <a:rPr lang="nl-NL" sz="2800" i="1" dirty="0"/>
              <a:t>	   </a:t>
            </a:r>
            <a:endParaRPr lang="nl-NL" sz="2800" dirty="0"/>
          </a:p>
          <a:p>
            <a:pPr lvl="1" algn="l">
              <a:lnSpc>
                <a:spcPct val="100000"/>
              </a:lnSpc>
            </a:pPr>
            <a:endParaRPr lang="nl-NL" sz="30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214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160661"/>
            <a:ext cx="10141200" cy="669005"/>
          </a:xfrm>
        </p:spPr>
        <p:txBody>
          <a:bodyPr/>
          <a:lstStyle/>
          <a:p>
            <a:r>
              <a:rPr lang="nl-NL" dirty="0"/>
              <a:t>verkeerstelling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284" y="1112346"/>
            <a:ext cx="10141200" cy="4633307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Gemeente heeft een extern bedrijf opdracht gegeven voor het uitvoeren van een verkeerstelling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</a:t>
            </a:r>
            <a:r>
              <a:rPr lang="nl-NL" sz="2800" i="1" dirty="0"/>
              <a:t>verkeerstelling heeft plaatsgevonden in de periode van 24 mei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  tot en met 6 juni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- gemiddelde intensiteit van beide richtingen zijn fors gedaald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	- </a:t>
            </a:r>
            <a:r>
              <a:rPr lang="nl-NL" sz="2400" i="1" dirty="0"/>
              <a:t>17 september t/m 23 september 2019	gemiddeld 6494 </a:t>
            </a:r>
            <a:r>
              <a:rPr lang="nl-NL" sz="2400" i="1" dirty="0" err="1"/>
              <a:t>v.p.d</a:t>
            </a:r>
            <a:endParaRPr lang="nl-NL" sz="2400" i="1" dirty="0"/>
          </a:p>
          <a:p>
            <a:pPr algn="l">
              <a:lnSpc>
                <a:spcPct val="100000"/>
              </a:lnSpc>
            </a:pPr>
            <a:r>
              <a:rPr lang="nl-NL" sz="2400" i="1" dirty="0"/>
              <a:t>		- 4 oktober t/m 10 oktober 2022		gemiddeld 7884 </a:t>
            </a:r>
            <a:r>
              <a:rPr lang="nl-NL" sz="2400" i="1" dirty="0" err="1"/>
              <a:t>v.p.d</a:t>
            </a:r>
            <a:endParaRPr lang="nl-NL" sz="2400" i="1" dirty="0"/>
          </a:p>
          <a:p>
            <a:pPr algn="l">
              <a:lnSpc>
                <a:spcPct val="100000"/>
              </a:lnSpc>
            </a:pPr>
            <a:r>
              <a:rPr lang="nl-NL" sz="2400" i="1" dirty="0"/>
              <a:t>		- 24 mei t/m 6 juni 2025			gemiddeld 5618 </a:t>
            </a:r>
            <a:r>
              <a:rPr lang="nl-NL" sz="2400" i="1" dirty="0" err="1"/>
              <a:t>v.p.d</a:t>
            </a:r>
            <a:r>
              <a:rPr lang="nl-NL" sz="2400" i="1" dirty="0"/>
              <a:t>.</a:t>
            </a: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- de gemiddelde snelheid is met 10km per uur afgenomen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8475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160661"/>
            <a:ext cx="10141200" cy="669005"/>
          </a:xfrm>
        </p:spPr>
        <p:txBody>
          <a:bodyPr/>
          <a:lstStyle/>
          <a:p>
            <a:r>
              <a:rPr lang="nl-NL" dirty="0"/>
              <a:t>aanpassingen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636" y="829666"/>
            <a:ext cx="10141200" cy="4633307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Gemeente gaat naar aanleiding van de besproken punten van deze avond de volgende aanpassingen nog doorvoeren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</a:t>
            </a:r>
            <a:r>
              <a:rPr lang="nl-NL" sz="2800" i="1" dirty="0"/>
              <a:t>verwijderen drempel nabij huisnummer 13 om de veiligheid te 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   verbeteren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- parkeerplaats terugbrengen nabij huisnummer 13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- verwijderen drempel nabij huisnummer 21 om de veiligheid te 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   verbeteren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- verwijderen versmalling nabij huisnummer 32 </a:t>
            </a:r>
            <a:r>
              <a:rPr lang="nl-NL" sz="2800" i="1" dirty="0" err="1"/>
              <a:t>ivm</a:t>
            </a:r>
            <a:endParaRPr lang="nl-NL" sz="2800" i="1" dirty="0"/>
          </a:p>
          <a:p>
            <a:pPr algn="l">
              <a:lnSpc>
                <a:spcPct val="100000"/>
              </a:lnSpc>
            </a:pPr>
            <a:r>
              <a:rPr lang="nl-NL" sz="2800" i="1" dirty="0"/>
              <a:t>	   doorstroming </a:t>
            </a:r>
            <a:r>
              <a:rPr lang="nl-NL" sz="2800" i="1" dirty="0" err="1"/>
              <a:t>Qbuz</a:t>
            </a:r>
            <a:endParaRPr lang="nl-NL" sz="2800" i="1" dirty="0"/>
          </a:p>
          <a:p>
            <a:pPr algn="l">
              <a:lnSpc>
                <a:spcPct val="100000"/>
              </a:lnSpc>
            </a:pPr>
            <a:r>
              <a:rPr lang="nl-NL" sz="2800" i="1" dirty="0"/>
              <a:t>	- op diverse locaties rode betonstraatstenen zwart maken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- verwijderen belijning bij            2 wegversmallingen 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   </a:t>
            </a:r>
            <a:endParaRPr lang="nl-NL" sz="2800" dirty="0"/>
          </a:p>
          <a:p>
            <a:pPr lvl="1" algn="l">
              <a:lnSpc>
                <a:spcPct val="100000"/>
              </a:lnSpc>
            </a:pPr>
            <a:endParaRPr lang="nl-NL" sz="30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7066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diagram, Plan, tekst, kaart&#10;&#10;Door AI gegenereerde inhoud is mogelijk onjuist.">
            <a:extLst>
              <a:ext uri="{FF2B5EF4-FFF2-40B4-BE49-F238E27FC236}">
                <a16:creationId xmlns:a16="http://schemas.microsoft.com/office/drawing/2014/main" id="{359E2F76-8FF9-28C0-DE01-307984793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00" y="563642"/>
            <a:ext cx="10141200" cy="47767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384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160661"/>
            <a:ext cx="10141200" cy="669005"/>
          </a:xfrm>
        </p:spPr>
        <p:txBody>
          <a:bodyPr/>
          <a:lstStyle/>
          <a:p>
            <a:r>
              <a:rPr lang="nl-NL" dirty="0"/>
              <a:t>Aanpassingen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636" y="829666"/>
            <a:ext cx="10141200" cy="4633307"/>
          </a:xfrm>
        </p:spPr>
        <p:txBody>
          <a:bodyPr/>
          <a:lstStyle/>
          <a:p>
            <a:pPr algn="l">
              <a:lnSpc>
                <a:spcPct val="100000"/>
              </a:lnSpc>
            </a:pPr>
            <a:endParaRPr lang="nl-NL" sz="2800" i="1" dirty="0"/>
          </a:p>
          <a:p>
            <a:pPr algn="l">
              <a:lnSpc>
                <a:spcPct val="100000"/>
              </a:lnSpc>
            </a:pPr>
            <a:r>
              <a:rPr lang="nl-NL" sz="2800" i="1" dirty="0"/>
              <a:t>	   </a:t>
            </a:r>
            <a:endParaRPr lang="nl-NL" sz="2800" dirty="0"/>
          </a:p>
          <a:p>
            <a:pPr lvl="1" algn="l">
              <a:lnSpc>
                <a:spcPct val="100000"/>
              </a:lnSpc>
            </a:pPr>
            <a:endParaRPr lang="nl-NL" sz="30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5786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384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636" y="2811816"/>
            <a:ext cx="10141200" cy="669005"/>
          </a:xfrm>
        </p:spPr>
        <p:txBody>
          <a:bodyPr/>
          <a:lstStyle/>
          <a:p>
            <a:r>
              <a:rPr lang="nl-NL" sz="9600" dirty="0"/>
              <a:t>Vragen 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636" y="829666"/>
            <a:ext cx="10141200" cy="4633307"/>
          </a:xfrm>
        </p:spPr>
        <p:txBody>
          <a:bodyPr/>
          <a:lstStyle/>
          <a:p>
            <a:pPr algn="l">
              <a:lnSpc>
                <a:spcPct val="100000"/>
              </a:lnSpc>
            </a:pPr>
            <a:endParaRPr lang="nl-NL" sz="2800" i="1" dirty="0"/>
          </a:p>
          <a:p>
            <a:pPr algn="l">
              <a:lnSpc>
                <a:spcPct val="100000"/>
              </a:lnSpc>
            </a:pPr>
            <a:r>
              <a:rPr lang="nl-NL" sz="2800" i="1" dirty="0"/>
              <a:t>	   </a:t>
            </a:r>
            <a:endParaRPr lang="nl-NL" sz="2800" dirty="0"/>
          </a:p>
          <a:p>
            <a:pPr lvl="1" algn="l">
              <a:lnSpc>
                <a:spcPct val="100000"/>
              </a:lnSpc>
            </a:pPr>
            <a:endParaRPr lang="nl-NL" sz="30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637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CB8837E1-33C9-A0D8-302D-E1B2C9543579}"/>
              </a:ext>
            </a:extLst>
          </p:cNvPr>
          <p:cNvSpPr/>
          <p:nvPr/>
        </p:nvSpPr>
        <p:spPr>
          <a:xfrm>
            <a:off x="3690257" y="2198914"/>
            <a:ext cx="4441372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549D19-F0F4-58A3-2CDA-814AB47E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0"/>
            <a:ext cx="10141200" cy="696664"/>
          </a:xfrm>
        </p:spPr>
        <p:txBody>
          <a:bodyPr/>
          <a:lstStyle/>
          <a:p>
            <a:r>
              <a:rPr lang="nl-NL" dirty="0"/>
              <a:t>Agenda</a:t>
            </a:r>
            <a:endParaRPr lang="nl-NL" b="1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EF84C53-BBE9-213F-AAAA-73308041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AC8B8034-C9CC-99C4-C96D-70C31A881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111" y="785256"/>
            <a:ext cx="10141200" cy="386294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NL" sz="2800" dirty="0"/>
              <a:t>	- realisatie Hoge Rijndijk afhankelijk van planning warmtenet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nieuw voorstel voorleggen aan de Raad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realisatie tijdelijke verkeersmaatregelen 30 km zone afgerond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Tijdelijke verkeersmaatregelen Hoge Rijndijk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 	- van realisatie tot ingebruikname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uitslag </a:t>
            </a:r>
            <a:r>
              <a:rPr lang="nl-NL" sz="2800" dirty="0" err="1"/>
              <a:t>trillingsmetingen</a:t>
            </a: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- reactie </a:t>
            </a:r>
            <a:r>
              <a:rPr lang="nl-NL" sz="2800" dirty="0" err="1"/>
              <a:t>Qbuzz</a:t>
            </a: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- gedrag automobilisten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snelheidsmeting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aanpassingen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Vragen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Sluiting 21:00</a:t>
            </a:r>
          </a:p>
          <a:p>
            <a:pPr algn="l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8A7CD34-A2E2-BCFF-02C2-17BA1BFC6845}"/>
              </a:ext>
            </a:extLst>
          </p:cNvPr>
          <p:cNvSpPr/>
          <p:nvPr/>
        </p:nvSpPr>
        <p:spPr>
          <a:xfrm>
            <a:off x="3755571" y="1964871"/>
            <a:ext cx="4746172" cy="825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22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A391D-E1D1-141E-D323-262E8F34B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Voorstelronde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EEC249D-B904-9024-E145-7C5BC467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FAC6E832-0368-BDA7-3F7E-E0E4F5629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000" y="2790000"/>
            <a:ext cx="10141200" cy="222844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NL" sz="2800" dirty="0"/>
              <a:t>Angelique Beekhuizen-Wesseling	Wethouder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Roos Kralt					Clustermanager ruimte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Annebel Laukens				Projectleider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Elmar van Bijsterveld			Senior projectleider</a:t>
            </a:r>
          </a:p>
        </p:txBody>
      </p:sp>
    </p:spTree>
    <p:extLst>
      <p:ext uri="{BB962C8B-B14F-4D97-AF65-F5344CB8AC3E}">
        <p14:creationId xmlns:p14="http://schemas.microsoft.com/office/powerpoint/2010/main" val="193376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Energietransitie Zoeterwoude Rijndijk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 juli 2025</a:t>
            </a:r>
          </a:p>
        </p:txBody>
      </p:sp>
    </p:spTree>
    <p:extLst>
      <p:ext uri="{BB962C8B-B14F-4D97-AF65-F5344CB8AC3E}">
        <p14:creationId xmlns:p14="http://schemas.microsoft.com/office/powerpoint/2010/main" val="9594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EF9D2-1DF4-0A31-BC3D-9C0496C8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EBBC43-8ADF-466A-E541-B59DEAD0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99" y="2790000"/>
            <a:ext cx="7198221" cy="3593708"/>
          </a:xfrm>
        </p:spPr>
        <p:txBody>
          <a:bodyPr/>
          <a:lstStyle/>
          <a:p>
            <a:r>
              <a:rPr lang="nl-NL" b="1" dirty="0"/>
              <a:t>Update Transitievisie Warmte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Input van inwoners is verwerkt in een nieuwe Transitievisie Warmte 2025 (TVW)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Deze nieuwe TVW is te vinden op de website.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Conclusie: we zetten ons in om een warmtenet in Rijndijk mogelijk te maken. </a:t>
            </a:r>
          </a:p>
          <a:p>
            <a:endParaRPr lang="nl-NL" dirty="0"/>
          </a:p>
          <a:p>
            <a:r>
              <a:rPr lang="nl-NL" b="1" dirty="0"/>
              <a:t>Gestart met isolatiecampagne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Veelal subsidies beschikbaar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839AE9-85DD-E7B5-513D-C1A89D69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5" t="628" r="1690" b="1019"/>
          <a:stretch/>
        </p:blipFill>
        <p:spPr>
          <a:xfrm>
            <a:off x="8606118" y="2257822"/>
            <a:ext cx="3061813" cy="43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3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EF9D2-1DF4-0A31-BC3D-9C0496C8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Vooruitblik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EBBC43-8ADF-466A-E541-B59DEAD0F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Warmtetransitie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Start met opstellen warmteprogramma (als vervolg van de TVW)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Opzetten Publiek Regionaal Integraal Warmtebedrijf in 2027.</a:t>
            </a:r>
          </a:p>
          <a:p>
            <a:pPr marL="512550" lvl="2" indent="-285750"/>
            <a:r>
              <a:rPr lang="nl-NL" dirty="0"/>
              <a:t>Voor de geïnteresseerde komt hierover eind dit jaar een </a:t>
            </a:r>
            <a:r>
              <a:rPr lang="nl-NL" dirty="0" err="1"/>
              <a:t>webinar</a:t>
            </a:r>
            <a:r>
              <a:rPr lang="nl-NL" dirty="0"/>
              <a:t>. </a:t>
            </a:r>
          </a:p>
          <a:p>
            <a:endParaRPr lang="nl-NL" dirty="0"/>
          </a:p>
          <a:p>
            <a:r>
              <a:rPr lang="nl-NL" b="1" dirty="0"/>
              <a:t>Isolatiecampagne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 blijven inzetten op isoleren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Subsidie beschikbaar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 koopwoningen en VvE’s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Kijk op regionaalenergieloket.nl/</a:t>
            </a:r>
            <a:r>
              <a:rPr lang="nl-NL" dirty="0" err="1"/>
              <a:t>zoeterwoude</a:t>
            </a:r>
            <a:r>
              <a:rPr lang="nl-NL" dirty="0"/>
              <a:t> voor actuele informatie</a:t>
            </a:r>
          </a:p>
        </p:txBody>
      </p:sp>
    </p:spTree>
    <p:extLst>
      <p:ext uri="{BB962C8B-B14F-4D97-AF65-F5344CB8AC3E}">
        <p14:creationId xmlns:p14="http://schemas.microsoft.com/office/powerpoint/2010/main" val="163774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Huidige stand Herinrichting Hoge Rijndijk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 juli 2025</a:t>
            </a:r>
          </a:p>
        </p:txBody>
      </p:sp>
    </p:spTree>
    <p:extLst>
      <p:ext uri="{BB962C8B-B14F-4D97-AF65-F5344CB8AC3E}">
        <p14:creationId xmlns:p14="http://schemas.microsoft.com/office/powerpoint/2010/main" val="4131761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00" y="454088"/>
            <a:ext cx="10141200" cy="669005"/>
          </a:xfrm>
        </p:spPr>
        <p:txBody>
          <a:bodyPr/>
          <a:lstStyle/>
          <a:p>
            <a:r>
              <a:rPr lang="nl-NL" dirty="0"/>
              <a:t>Huidige stand Herinrichting Hoge Rijndijk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februari 2025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108" y="1287113"/>
            <a:ext cx="10141200" cy="4633307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Afgeronde onderzoeken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</a:t>
            </a:r>
            <a:r>
              <a:rPr lang="nl-NL" sz="2800" i="1" dirty="0"/>
              <a:t>asfalt- en funderingsonderzoek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- inzetten scanauto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- ingenieursbureau ingeschakeld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- samenwerking met andere projecten</a:t>
            </a:r>
          </a:p>
          <a:p>
            <a:pPr algn="l">
              <a:lnSpc>
                <a:spcPct val="100000"/>
              </a:lnSpc>
            </a:pPr>
            <a:r>
              <a:rPr lang="nl-NL" sz="2800" i="1" dirty="0"/>
              <a:t>	- gesprekken gevoerd met provincie over subsidie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Lopende onderzoeken of gesprekken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- </a:t>
            </a:r>
            <a:r>
              <a:rPr lang="nl-NL" sz="2800" i="1" dirty="0"/>
              <a:t>realisatie warmtenet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	 </a:t>
            </a:r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endParaRPr lang="nl-NL" sz="2800" dirty="0"/>
          </a:p>
          <a:p>
            <a:pPr algn="l">
              <a:lnSpc>
                <a:spcPct val="100000"/>
              </a:lnSpc>
            </a:pPr>
            <a:r>
              <a:rPr lang="nl-NL" sz="2800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4746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Zoeterwoude">
      <a:dk1>
        <a:srgbClr val="164389"/>
      </a:dk1>
      <a:lt1>
        <a:sysClr val="window" lastClr="FFFFFF"/>
      </a:lt1>
      <a:dk2>
        <a:srgbClr val="164389"/>
      </a:dk2>
      <a:lt2>
        <a:srgbClr val="E7E6E6"/>
      </a:lt2>
      <a:accent1>
        <a:srgbClr val="EAB800"/>
      </a:accent1>
      <a:accent2>
        <a:srgbClr val="16438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oeterwou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6AE5618-0325-4DCA-A6D8-F943077AE962}" vid="{61A82FE6-47A6-4CBD-8000-A5BA82135AF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BInformationPageTaxHTField0 xmlns="http://schemas.debble.com/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Huisstijl en templates</TermName>
          <TermId xmlns="http://schemas.microsoft.com/office/infopath/2007/PartnerControls">0ab3d9e5-17d0-47ae-b73c-c5ab1b719910</TermId>
        </TermInfo>
      </Terms>
    </kBInformationPageTaxHTField0>
    <kBSubCategoryTaxHTField0 xmlns="http://schemas.debble.com/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Huisstijl en templates</TermName>
          <TermId xmlns="http://schemas.microsoft.com/office/infopath/2007/PartnerControls">0ab3d9e5-17d0-47ae-b73c-c5ab1b719910</TermId>
        </TermInfo>
      </Terms>
    </kBSubCategoryTaxHTField0>
    <eCPredefinedTax2TaxHTField0 xmlns="http://schemas.debble.com/">
      <Terms xmlns="http://schemas.microsoft.com/office/infopath/2007/PartnerControls"/>
    </eCPredefinedTax2TaxHTField0>
    <eCExpirationMailSent xmlns="http://schemas.debble.com/" xsi:nil="true"/>
    <TaxCatchAll xmlns="fcbcf2f6-f15f-4676-aa9e-e8af1cb5fc14">
      <Value>1</Value>
      <Value>18</Value>
    </TaxCatchAll>
    <eCExpirationDate xmlns="http://schemas.debble.com/" xsi:nil="true"/>
    <eCResponsiblePerson xmlns="http://schemas.debble.com/">
      <UserInfo>
        <DisplayName/>
        <AccountId xsi:nil="true"/>
        <AccountType/>
      </UserInfo>
    </eCResponsiblePerson>
    <eCPredefinedTax1TaxHTField0 xmlns="http://schemas.debble.com/">
      <Terms xmlns="http://schemas.microsoft.com/office/infopath/2007/PartnerControls"/>
    </eCPredefinedTax1TaxHTField0>
    <kBCategoryTaxHTField0 xmlns="http://schemas.debble.com/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Communicatie</TermName>
          <TermId xmlns="http://schemas.microsoft.com/office/infopath/2007/PartnerControls">6b2ceae0-9e44-483f-bd85-9d86cd374745</TermId>
        </TermInfo>
      </Terms>
    </kBCategoryTaxHTField0>
    <kBDocId xmlns="http://schemas.debble.com/" xsi:nil="true"/>
    <eCRevisionMailSent xmlns="http://schemas.debble.com/" xsi:nil="true"/>
    <kBWorksiteUrl xmlns="http://schemas.debble.com/" xsi:nil="true"/>
    <eCPredefinedTax5TaxHTField0 xmlns="http://schemas.debble.com/">
      <Terms xmlns="http://schemas.microsoft.com/office/infopath/2007/PartnerControls"/>
    </eCPredefinedTax5TaxHTField0>
    <eCStartingDate xmlns="http://schemas.debble.com/" xsi:nil="true"/>
    <eCRevisionDate xmlns="http://schemas.debble.com/" xsi:nil="true"/>
    <eCPredefinedTax4TaxHTField0 xmlns="http://schemas.debble.com/">
      <Terms xmlns="http://schemas.microsoft.com/office/infopath/2007/PartnerControls"/>
    </eCPredefinedTax4TaxHTField0>
    <eCPredefinedTax3TaxHTField0 xmlns="http://schemas.debble.com/">
      <Terms xmlns="http://schemas.microsoft.com/office/infopath/2007/PartnerControls"/>
    </eCPredefinedTax3TaxHTField0>
    <kBGuidelines xmlns="http://schemas.debble.com/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1DD25B088964FAF2B6DCFADB30ABF" ma:contentTypeVersion="31" ma:contentTypeDescription="Een nieuw document maken." ma:contentTypeScope="" ma:versionID="8bb33c3bf711e5711753cfb88735f3a3">
  <xsd:schema xmlns:xsd="http://www.w3.org/2001/XMLSchema" xmlns:xs="http://www.w3.org/2001/XMLSchema" xmlns:p="http://schemas.microsoft.com/office/2006/metadata/properties" xmlns:ns2="http://schemas.debble.com/" xmlns:ns3="fcbcf2f6-f15f-4676-aa9e-e8af1cb5fc14" xmlns:ns4="614f0ad1-1556-4b48-9a43-4e96be5c8693" targetNamespace="http://schemas.microsoft.com/office/2006/metadata/properties" ma:root="true" ma:fieldsID="c9e9db18dbea0708c6be5b09171326b8" ns2:_="" ns3:_="" ns4:_="">
    <xsd:import namespace="http://schemas.debble.com/"/>
    <xsd:import namespace="fcbcf2f6-f15f-4676-aa9e-e8af1cb5fc14"/>
    <xsd:import namespace="614f0ad1-1556-4b48-9a43-4e96be5c8693"/>
    <xsd:element name="properties">
      <xsd:complexType>
        <xsd:sequence>
          <xsd:element name="documentManagement">
            <xsd:complexType>
              <xsd:all>
                <xsd:element ref="ns2:eCPredefinedTax1TaxHTField0" minOccurs="0"/>
                <xsd:element ref="ns3:TaxCatchAll" minOccurs="0"/>
                <xsd:element ref="ns2:eCPredefinedTax2TaxHTField0" minOccurs="0"/>
                <xsd:element ref="ns2:eCPredefinedTax3TaxHTField0" minOccurs="0"/>
                <xsd:element ref="ns2:eCPredefinedTax4TaxHTField0" minOccurs="0"/>
                <xsd:element ref="ns2:eCPredefinedTax5TaxHTField0" minOccurs="0"/>
                <xsd:element ref="ns2:kBInformationPageTaxHTField0" minOccurs="0"/>
                <xsd:element ref="ns2:kBSubCategoryTaxHTField0" minOccurs="0"/>
                <xsd:element ref="ns2:kBCategoryTaxHTField0" minOccurs="0"/>
                <xsd:element ref="ns2:kBDocId" minOccurs="0"/>
                <xsd:element ref="ns2:kBGuidelines" minOccurs="0"/>
                <xsd:element ref="ns2:eCStartingDate" minOccurs="0"/>
                <xsd:element ref="ns2:eCResponsiblePerson" minOccurs="0"/>
                <xsd:element ref="ns2:eCExpirationDate" minOccurs="0"/>
                <xsd:element ref="ns2:eCRevisionDate" minOccurs="0"/>
                <xsd:element ref="ns2:eCRevisionMailSent" minOccurs="0"/>
                <xsd:element ref="ns2:eCExpirationMailSent" minOccurs="0"/>
                <xsd:element ref="ns2:kBWorksiteUr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debble.com/" elementFormDefault="qualified">
    <xsd:import namespace="http://schemas.microsoft.com/office/2006/documentManagement/types"/>
    <xsd:import namespace="http://schemas.microsoft.com/office/infopath/2007/PartnerControls"/>
    <xsd:element name="eCPredefinedTax1TaxHTField0" ma:index="9" nillable="true" ma:taxonomy="true" ma:internalName="eCPredefinedTax1TaxHTField0" ma:taxonomyFieldName="eCPredefinedTax1" ma:displayName="Organisatie onderdeel" ma:default="" ma:fieldId="{7fdde5b0-2916-474f-b399-f577ad8e9d17}" ma:taxonomyMulti="true" ma:sspId="111a3439-1d4c-408e-919b-7f3b2cc70625" ma:termSetId="ec044ec7-ef57-4853-1337-b588a5c4b0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PredefinedTax2TaxHTField0" ma:index="12" nillable="true" ma:taxonomy="true" ma:internalName="eCPredefinedTax2TaxHTField0" ma:taxonomyFieldName="eCPredefinedTax2" ma:displayName="VSP nieuws bestemd voor:" ma:default="" ma:fieldId="{767c497d-0d92-4ca7-aef7-8ded43da1413}" ma:taxonomyMulti="true" ma:sspId="111a3439-1d4c-408e-919b-7f3b2cc70625" ma:termSetId="ec044ec7-ef57-4853-1337-b588a5c4b0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PredefinedTax3TaxHTField0" ma:index="14" nillable="true" ma:taxonomy="true" ma:internalName="eCPredefinedTax3TaxHTField0" ma:taxonomyFieldName="eCPredefinedTax3" ma:displayName="Predefined Taxonomy 3_hidden" ma:default="" ma:fieldId="{ab9f6acd-819f-4e6d-af4d-6d6054b7a1c1}" ma:taxonomyMulti="true" ma:sspId="111a3439-1d4c-408e-919b-7f3b2cc70625" ma:termSetId="ec044ec7-ef57-4853-1337-b588a5c4b0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PredefinedTax4TaxHTField0" ma:index="16" nillable="true" ma:taxonomy="true" ma:internalName="eCPredefinedTax4TaxHTField0" ma:taxonomyFieldName="eCPredefinedTax4" ma:displayName="Predefined Taxonomy 4_hidden" ma:default="" ma:fieldId="{36bc0eae-d37b-4e8d-be00-714dda25ed5d}" ma:taxonomyMulti="true" ma:sspId="111a3439-1d4c-408e-919b-7f3b2cc70625" ma:termSetId="ec044ec7-ef57-4853-1337-b588a5c4b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PredefinedTax5TaxHTField0" ma:index="18" nillable="true" ma:taxonomy="true" ma:internalName="eCPredefinedTax5TaxHTField0" ma:taxonomyFieldName="eCPredefinedTax5" ma:displayName="Predefined Taxonomy 5_hidden" ma:default="" ma:fieldId="{4da65b72-4427-4385-8d83-9a30a8d129b3}" ma:taxonomyMulti="true" ma:sspId="111a3439-1d4c-408e-919b-7f3b2cc70625" ma:termSetId="ec044ec7-ef57-4853-1337-b588a5c4b0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InformationPageTaxHTField0" ma:index="19" nillable="true" ma:taxonomy="true" ma:internalName="kBInformationPageTaxHTField0" ma:taxonomyFieldName="kBInformationPage" ma:displayName="Pagina" ma:default="" ma:fieldId="{bbca6594-6620-4d2c-b7af-a1250e260739}" ma:taxonomyMulti="true" ma:sspId="111a3439-1d4c-408e-919b-7f3b2cc70625" ma:termSetId="3fa8a46a-5bb0-4f2f-a24f-aec060f6dd5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BSubCategoryTaxHTField0" ma:index="21" nillable="true" ma:taxonomy="true" ma:internalName="kBSubCategoryTaxHTField0" ma:taxonomyFieldName="kBSubCategory" ma:displayName="Subcategorie" ma:default="" ma:fieldId="{f29f1ab7-60f7-4958-8709-dc6086d929b7}" ma:taxonomyMulti="true" ma:sspId="111a3439-1d4c-408e-919b-7f3b2cc70625" ma:termSetId="3fa8a46a-5bb0-4f2f-a24f-aec060f6dd5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BCategoryTaxHTField0" ma:index="23" nillable="true" ma:taxonomy="true" ma:internalName="kBCategoryTaxHTField0" ma:taxonomyFieldName="kBCategory" ma:displayName="Categorie" ma:default="1;#Communicatie|6b2ceae0-9e44-483f-bd85-9d86cd374745" ma:fieldId="{e7910b6b-07ce-4516-8356-5504a5f27e23}" ma:taxonomyMulti="true" ma:sspId="111a3439-1d4c-408e-919b-7f3b2cc70625" ma:termSetId="3fa8a46a-5bb0-4f2f-a24f-aec060f6dd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DocId" ma:index="25" nillable="true" ma:displayName="kBDocId" ma:internalName="kBDocId">
      <xsd:simpleType>
        <xsd:restriction base="dms:Text"/>
      </xsd:simpleType>
    </xsd:element>
    <xsd:element name="kBGuidelines" ma:index="26" nillable="true" ma:displayName="kBGuidelines" ma:internalName="kBGuidelines">
      <xsd:simpleType>
        <xsd:restriction base="dms:Note">
          <xsd:maxLength value="255"/>
        </xsd:restriction>
      </xsd:simpleType>
    </xsd:element>
    <xsd:element name="eCStartingDate" ma:index="27" nillable="true" ma:displayName="Start Datum" ma:format="DateOnly" ma:internalName="eCStartingDate">
      <xsd:simpleType>
        <xsd:restriction base="dms:DateTime"/>
      </xsd:simpleType>
    </xsd:element>
    <xsd:element name="eCResponsiblePerson" ma:index="28" nillable="true" ma:displayName="Verantwoordelijke persoon" ma:internalName="eCResponsiblePerson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ExpirationDate" ma:index="29" nillable="true" ma:displayName="Vervaldatum" ma:format="DateOnly" ma:internalName="eCExpirationDate">
      <xsd:simpleType>
        <xsd:restriction base="dms:DateTime"/>
      </xsd:simpleType>
    </xsd:element>
    <xsd:element name="eCRevisionDate" ma:index="30" nillable="true" ma:displayName="Revisie datum" ma:format="DateOnly" ma:internalName="eCRevisionDate">
      <xsd:simpleType>
        <xsd:restriction base="dms:DateTime"/>
      </xsd:simpleType>
    </xsd:element>
    <xsd:element name="eCRevisionMailSent" ma:index="31" nillable="true" ma:displayName="Revisie mail verstuurd" ma:internalName="eCRevisionMailSent">
      <xsd:simpleType>
        <xsd:restriction base="dms:Boolean"/>
      </xsd:simpleType>
    </xsd:element>
    <xsd:element name="eCExpirationMailSent" ma:index="32" nillable="true" ma:displayName="Verloopmail verstuurd" ma:internalName="eCExpirationMailSent">
      <xsd:simpleType>
        <xsd:restriction base="dms:Boolean"/>
      </xsd:simpleType>
    </xsd:element>
    <xsd:element name="kBWorksiteUrl" ma:index="33" nillable="true" ma:displayName="Worksite Url" ma:hidden="true" ma:internalName="kBWorksiteUrl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cf2f6-f15f-4676-aa9e-e8af1cb5fc1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a0c3e92-cef2-4618-8fa0-5b4417fc78a4}" ma:internalName="TaxCatchAll" ma:showField="CatchAllData" ma:web="fcbcf2f6-f15f-4676-aa9e-e8af1cb5fc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f0ad1-1556-4b48-9a43-4e96be5c8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AF72FD-4AF9-46C5-90E6-24F6A793768F}">
  <ds:schemaRefs>
    <ds:schemaRef ds:uri="http://schemas.microsoft.com/office/2006/metadata/properties"/>
    <ds:schemaRef ds:uri="http://schemas.microsoft.com/office/infopath/2007/PartnerControls"/>
    <ds:schemaRef ds:uri="http://schemas.debble.com/"/>
    <ds:schemaRef ds:uri="fcbcf2f6-f15f-4676-aa9e-e8af1cb5fc14"/>
  </ds:schemaRefs>
</ds:datastoreItem>
</file>

<file path=customXml/itemProps2.xml><?xml version="1.0" encoding="utf-8"?>
<ds:datastoreItem xmlns:ds="http://schemas.openxmlformats.org/officeDocument/2006/customXml" ds:itemID="{EA5FB8BA-9085-4C74-B323-05DD4CCEA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debble.com/"/>
    <ds:schemaRef ds:uri="fcbcf2f6-f15f-4676-aa9e-e8af1cb5fc14"/>
    <ds:schemaRef ds:uri="614f0ad1-1556-4b48-9a43-4e96be5c8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EC1911-0353-4C0C-88B4-FC2F5EC6D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 Zoeterwoude 2021 (1)</Template>
  <TotalTime>2710</TotalTime>
  <Words>1210</Words>
  <Application>Microsoft Office PowerPoint</Application>
  <PresentationFormat>Breedbeeld</PresentationFormat>
  <Paragraphs>274</Paragraphs>
  <Slides>26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Aptos</vt:lpstr>
      <vt:lpstr>Arial</vt:lpstr>
      <vt:lpstr>Calibri</vt:lpstr>
      <vt:lpstr>Kantoorthema</vt:lpstr>
      <vt:lpstr>Bewonersavond Hoge Rijndijk</vt:lpstr>
      <vt:lpstr>Agenda</vt:lpstr>
      <vt:lpstr>Agenda</vt:lpstr>
      <vt:lpstr>Voorstelronde</vt:lpstr>
      <vt:lpstr>Energietransitie Zoeterwoude Rijndijk</vt:lpstr>
      <vt:lpstr>terugblik</vt:lpstr>
      <vt:lpstr>Vooruitblik</vt:lpstr>
      <vt:lpstr>Huidige stand Herinrichting Hoge Rijndijk</vt:lpstr>
      <vt:lpstr>Huidige stand Herinrichting Hoge Rijndijk</vt:lpstr>
      <vt:lpstr>Huidige stand herinrichting Hoge Rijndijk</vt:lpstr>
      <vt:lpstr>Huidige stand herinrichting hoge rijndijk</vt:lpstr>
      <vt:lpstr>Huidige stand herinrichting hoge rijndijk</vt:lpstr>
      <vt:lpstr>Tijdelijke verkeersmaatregelen Hoge Rijndijk</vt:lpstr>
      <vt:lpstr>Van realisatie tot ingebruikname </vt:lpstr>
      <vt:lpstr>Van realisatie tot ingebruikname </vt:lpstr>
      <vt:lpstr>Uitslag trillingsmeters</vt:lpstr>
      <vt:lpstr>Uitslag trillingsmeters</vt:lpstr>
      <vt:lpstr>Uitslag trillingsmeters</vt:lpstr>
      <vt:lpstr>Uitslag trillingsmeters</vt:lpstr>
      <vt:lpstr>Uitslag trillingsmeters</vt:lpstr>
      <vt:lpstr>Reactie Qbuzz</vt:lpstr>
      <vt:lpstr>Gedrag automobilsten</vt:lpstr>
      <vt:lpstr>verkeerstelling</vt:lpstr>
      <vt:lpstr>aanpassingen</vt:lpstr>
      <vt:lpstr>Aanpassingen </vt:lpstr>
      <vt:lpstr>Vragen ?</vt:lpstr>
    </vt:vector>
  </TitlesOfParts>
  <Company>Servicepunt 71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Schouten, Daphne</dc:creator>
  <cp:lastModifiedBy>Bijsterveld, Elmar van</cp:lastModifiedBy>
  <cp:revision>7</cp:revision>
  <dcterms:created xsi:type="dcterms:W3CDTF">2024-07-10T07:14:53Z</dcterms:created>
  <dcterms:modified xsi:type="dcterms:W3CDTF">2025-07-03T09:43:26Z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0x0101004251DD25B088964FAF2B6DCFADB30ABF</vt:lpwstr>
  </property>
  <property fmtid="{D5CDD505-2E9C-101B-9397-08002B2CF9AE}" pid="3" name="kBSubCategory">
    <vt:lpwstr>18;#Huisstijl en templates|0ab3d9e5-17d0-47ae-b73c-c5ab1b719910</vt:lpwstr>
  </property>
  <property fmtid="{D5CDD505-2E9C-101B-9397-08002B2CF9AE}" pid="4" name="eCPredefinedTax5">
    <vt:lpwstr/>
  </property>
  <property fmtid="{D5CDD505-2E9C-101B-9397-08002B2CF9AE}" pid="5" name="eCPredefinedTax1">
    <vt:lpwstr/>
  </property>
  <property fmtid="{D5CDD505-2E9C-101B-9397-08002B2CF9AE}" pid="6" name="eCPredefinedTax4">
    <vt:lpwstr/>
  </property>
  <property fmtid="{D5CDD505-2E9C-101B-9397-08002B2CF9AE}" pid="7" name="kBInformationPage">
    <vt:lpwstr>18;#Huisstijl en templates|0ab3d9e5-17d0-47ae-b73c-c5ab1b719910</vt:lpwstr>
  </property>
  <property fmtid="{D5CDD505-2E9C-101B-9397-08002B2CF9AE}" pid="8" name="kBCategory">
    <vt:lpwstr>1;#Communicatie|6b2ceae0-9e44-483f-bd85-9d86cd374745</vt:lpwstr>
  </property>
  <property fmtid="{D5CDD505-2E9C-101B-9397-08002B2CF9AE}" pid="9" name="eCPredefinedTax2">
    <vt:lpwstr/>
  </property>
  <property fmtid="{D5CDD505-2E9C-101B-9397-08002B2CF9AE}" pid="10" name="eCPredefinedTax3">
    <vt:lpwstr/>
  </property>
</Properties>
</file>