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59" r:id="rId4"/>
    <p:sldId id="288" r:id="rId5"/>
    <p:sldId id="264" r:id="rId6"/>
    <p:sldId id="278" r:id="rId7"/>
    <p:sldId id="298" r:id="rId8"/>
    <p:sldId id="269" r:id="rId9"/>
    <p:sldId id="303" r:id="rId10"/>
    <p:sldId id="311" r:id="rId11"/>
    <p:sldId id="308" r:id="rId12"/>
    <p:sldId id="270" r:id="rId13"/>
    <p:sldId id="306" r:id="rId14"/>
    <p:sldId id="310" r:id="rId15"/>
    <p:sldId id="307" r:id="rId16"/>
    <p:sldId id="300" r:id="rId17"/>
    <p:sldId id="275" r:id="rId18"/>
    <p:sldId id="276" r:id="rId19"/>
  </p:sldIdLst>
  <p:sldSz cx="12192000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389"/>
    <a:srgbClr val="E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E073-9FEA-4C9A-BA92-FE935A3FEDD7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CE363-296C-4FEF-8D44-C8505845D9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09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E363-296C-4FEF-8D44-C8505845D93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7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">
    <p:bg>
      <p:bgPr>
        <a:solidFill>
          <a:srgbClr val="E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23542" r="476" b="31784"/>
          <a:stretch/>
        </p:blipFill>
        <p:spPr>
          <a:xfrm>
            <a:off x="5674192" y="5184000"/>
            <a:ext cx="3168000" cy="10463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702000"/>
            <a:ext cx="10141200" cy="16560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620A975-948E-465E-A4DA-7F9DE443A5D8}" type="datetime2">
              <a:rPr lang="nl-NL" smtClean="0"/>
              <a:pPr/>
              <a:t>donderdag 9 maart 2023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00" y="2448000"/>
            <a:ext cx="4068000" cy="2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0" y="702000"/>
            <a:ext cx="4680000" cy="45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5306400"/>
            <a:ext cx="3654000" cy="90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7297200" y="0"/>
            <a:ext cx="4680000" cy="4752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7297738" y="4802400"/>
            <a:ext cx="4679950" cy="9366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993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3376800" y="0"/>
            <a:ext cx="5436000" cy="63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16000" y="4896000"/>
            <a:ext cx="3124800" cy="1440000"/>
          </a:xfrm>
        </p:spPr>
        <p:txBody>
          <a:bodyPr anchor="b" anchorCtr="0"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58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26000" y="216000"/>
            <a:ext cx="4680000" cy="468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5112000"/>
            <a:ext cx="4680000" cy="900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6487200" y="216000"/>
            <a:ext cx="4680000" cy="468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6487200" y="5112000"/>
            <a:ext cx="4679950" cy="93662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8761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4680000" cy="32400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487200" y="2789238"/>
            <a:ext cx="4680000" cy="32400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56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3366000"/>
            <a:ext cx="10141200" cy="266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1025525" y="2790000"/>
            <a:ext cx="10140950" cy="5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1387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2610000"/>
          </a:xfrm>
        </p:spPr>
        <p:txBody>
          <a:bodyPr/>
          <a:lstStyle>
            <a:lvl1pPr>
              <a:defRPr b="0" i="1" cap="none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025525" y="3798000"/>
            <a:ext cx="8712000" cy="7731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101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media 2"/>
          <p:cNvSpPr>
            <a:spLocks noGrp="1"/>
          </p:cNvSpPr>
          <p:nvPr>
            <p:ph type="media" sz="quarter" idx="12"/>
          </p:nvPr>
        </p:nvSpPr>
        <p:spPr>
          <a:xfrm>
            <a:off x="1026000" y="216000"/>
            <a:ext cx="10141200" cy="62100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841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16812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rgbClr val="164389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620A975-948E-465E-A4DA-7F9DE443A5D8}" type="datetime2">
              <a:rPr lang="nl-NL" smtClean="0"/>
              <a:pPr/>
              <a:t>donderdag 9 maart 2023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23364" b="30012"/>
          <a:stretch/>
        </p:blipFill>
        <p:spPr>
          <a:xfrm>
            <a:off x="5653052" y="5184000"/>
            <a:ext cx="3168000" cy="1078144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026000" y="2790000"/>
            <a:ext cx="10141200" cy="1080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aseline="0">
                <a:solidFill>
                  <a:srgbClr val="1643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18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6000" y="658800"/>
            <a:ext cx="10141200" cy="1681200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ts val="3800"/>
              </a:lnSpc>
              <a:defRPr sz="3800" cap="all" baseline="0">
                <a:solidFill>
                  <a:srgbClr val="164389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9277200" y="6642000"/>
            <a:ext cx="2700000" cy="216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620A975-948E-465E-A4DA-7F9DE443A5D8}" type="datetime2">
              <a:rPr lang="nl-NL" smtClean="0"/>
              <a:pPr/>
              <a:t>donderdag 9 maart 2023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026000" y="2772000"/>
            <a:ext cx="10141200" cy="1080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1643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91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8400" y="2790000"/>
            <a:ext cx="50724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15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46800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>
          <a:xfrm>
            <a:off x="6487200" y="2789238"/>
            <a:ext cx="4680000" cy="32400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6000" y="2790000"/>
            <a:ext cx="10141200" cy="32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0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dia vol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6572250"/>
            <a:ext cx="12192000" cy="2857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ts val="200"/>
              </a:lnSpc>
              <a:defRPr sz="200" baseline="0">
                <a:solidFill>
                  <a:srgbClr val="EAB8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73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dia tekstmar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026000" y="216000"/>
            <a:ext cx="10141200" cy="621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56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3200" cy="3170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0" y="702000"/>
            <a:ext cx="5706000" cy="3924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026000" y="4716000"/>
            <a:ext cx="4680000" cy="144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>
          <a:xfrm>
            <a:off x="6487200" y="0"/>
            <a:ext cx="4680000" cy="6336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980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0977"/>
            <a:ext cx="12193200" cy="3170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0" y="2448000"/>
            <a:ext cx="4068000" cy="27564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6000" y="2790000"/>
            <a:ext cx="10141200" cy="28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577200" y="6642000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lnSpc>
                <a:spcPts val="1000"/>
              </a:lnSpc>
              <a:defRPr sz="10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1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/>
  <p:txStyles>
    <p:titleStyle>
      <a:lvl1pPr algn="ctr" defTabSz="914400" rtl="0" eaLnBrk="1" latinLnBrk="0" hangingPunct="1">
        <a:lnSpc>
          <a:spcPts val="3800"/>
        </a:lnSpc>
        <a:spcBef>
          <a:spcPct val="0"/>
        </a:spcBef>
        <a:buNone/>
        <a:defRPr sz="3800" kern="1200" cap="all" baseline="0">
          <a:solidFill>
            <a:srgbClr val="164389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kern="1200" baseline="0">
          <a:solidFill>
            <a:srgbClr val="16438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b="0" i="1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2pPr>
      <a:lvl3pPr marL="226800" indent="-226800" algn="l" defTabSz="914400" rtl="0" eaLnBrk="1" latinLnBrk="0" hangingPunct="1">
        <a:lnSpc>
          <a:spcPts val="2150"/>
        </a:lnSpc>
        <a:spcBef>
          <a:spcPts val="0"/>
        </a:spcBef>
        <a:buClr>
          <a:srgbClr val="EAB800"/>
        </a:buClr>
        <a:buFont typeface="Arial" panose="020B0604020202020204" pitchFamily="34" charset="0"/>
        <a:buChar char="•"/>
        <a:defRPr sz="1800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3pPr>
      <a:lvl4pPr marL="226800" indent="-226800" algn="l" defTabSz="914400" rtl="0" eaLnBrk="1" latinLnBrk="0" hangingPunct="1">
        <a:lnSpc>
          <a:spcPts val="2150"/>
        </a:lnSpc>
        <a:spcBef>
          <a:spcPts val="0"/>
        </a:spcBef>
        <a:buClr>
          <a:srgbClr val="EAB800"/>
        </a:buClr>
        <a:buSzPct val="100000"/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0" indent="0" algn="l" defTabSz="914400" rtl="0" eaLnBrk="1" latinLnBrk="0" hangingPunct="1">
        <a:lnSpc>
          <a:spcPts val="2150"/>
        </a:lnSpc>
        <a:spcBef>
          <a:spcPts val="0"/>
        </a:spcBef>
        <a:buFontTx/>
        <a:buNone/>
        <a:defRPr sz="1800" b="0" i="1" kern="1200" baseline="0">
          <a:solidFill>
            <a:srgbClr val="16438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eterwoude.nl/actueel/ontwikkelingsprojecten/openbare-ruimte/herinrichting-korte-miening" TargetMode="External"/><Relationship Id="rId2" Type="http://schemas.openxmlformats.org/officeDocument/2006/relationships/hyperlink" Target="https://www.zoeterwoude.nl/actueel/ontwikkelingsprojecten/herinrichting-westwoud/fase-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Presentatie</a:t>
            </a:r>
            <a:br>
              <a:rPr lang="nl-NL" dirty="0"/>
            </a:br>
            <a:r>
              <a:rPr lang="nl-NL" dirty="0"/>
              <a:t>“Rioolvervanging Korte </a:t>
            </a:r>
            <a:r>
              <a:rPr lang="nl-NL" dirty="0" err="1"/>
              <a:t>Miening</a:t>
            </a:r>
            <a:r>
              <a:rPr lang="nl-NL" dirty="0"/>
              <a:t>”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20 Maart 2023</a:t>
            </a:r>
          </a:p>
        </p:txBody>
      </p:sp>
    </p:spTree>
    <p:extLst>
      <p:ext uri="{BB962C8B-B14F-4D97-AF65-F5344CB8AC3E}">
        <p14:creationId xmlns:p14="http://schemas.microsoft.com/office/powerpoint/2010/main" val="208776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64E33B4-CF0F-F42E-C65B-B55AC3C6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/>
          <a:lstStyle/>
          <a:p>
            <a:r>
              <a:rPr lang="en-US" dirty="0" err="1"/>
              <a:t>Integraal</a:t>
            </a:r>
            <a:r>
              <a:rPr lang="en-US" dirty="0"/>
              <a:t> </a:t>
            </a:r>
            <a:r>
              <a:rPr lang="en-US" dirty="0" err="1"/>
              <a:t>waterketenplan</a:t>
            </a:r>
            <a:r>
              <a:rPr lang="en-US" dirty="0"/>
              <a:t> (IWP)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498A1DF-940B-8DFC-6755-EC826C9EE0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83417" y="4769477"/>
            <a:ext cx="4110314" cy="1681200"/>
          </a:xfrm>
        </p:spPr>
        <p:txBody>
          <a:bodyPr/>
          <a:lstStyle/>
          <a:p>
            <a:r>
              <a:rPr lang="en-US" dirty="0"/>
              <a:t>Doel van </a:t>
            </a:r>
            <a:r>
              <a:rPr lang="en-US" dirty="0" err="1"/>
              <a:t>dit</a:t>
            </a:r>
            <a:r>
              <a:rPr lang="en-US" dirty="0"/>
              <a:t> plan:</a:t>
            </a:r>
          </a:p>
          <a:p>
            <a:endParaRPr lang="en-US" dirty="0"/>
          </a:p>
          <a:p>
            <a:r>
              <a:rPr lang="en-US" dirty="0" err="1"/>
              <a:t>Toekomstige</a:t>
            </a:r>
            <a:r>
              <a:rPr lang="en-US" dirty="0"/>
              <a:t> </a:t>
            </a:r>
            <a:r>
              <a:rPr lang="en-US" dirty="0" err="1"/>
              <a:t>grotere</a:t>
            </a:r>
            <a:r>
              <a:rPr lang="en-US" dirty="0"/>
              <a:t> </a:t>
            </a:r>
            <a:r>
              <a:rPr lang="en-US" dirty="0" err="1"/>
              <a:t>regenbuien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geborgen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0" i="0" dirty="0">
                <a:effectLst/>
              </a:rPr>
              <a:t>V</a:t>
            </a:r>
            <a:r>
              <a:rPr lang="nl-NL" b="0" i="0" dirty="0" err="1">
                <a:effectLst/>
              </a:rPr>
              <a:t>erplichting</a:t>
            </a:r>
            <a:r>
              <a:rPr lang="nl-NL" b="0" i="0" dirty="0">
                <a:effectLst/>
              </a:rPr>
              <a:t> tot afkoppelen regenwater.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1DF5D8A6-7304-F2DE-2218-92893087F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5" y="2581422"/>
            <a:ext cx="7040382" cy="4049953"/>
          </a:xfrm>
        </p:spPr>
      </p:pic>
    </p:spTree>
    <p:extLst>
      <p:ext uri="{BB962C8B-B14F-4D97-AF65-F5344CB8AC3E}">
        <p14:creationId xmlns:p14="http://schemas.microsoft.com/office/powerpoint/2010/main" val="194745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64E33B4-CF0F-F42E-C65B-B55AC3C6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/>
          <a:lstStyle/>
          <a:p>
            <a:r>
              <a:rPr lang="en-US" dirty="0"/>
              <a:t>Effect </a:t>
            </a:r>
            <a:r>
              <a:rPr lang="en-US" dirty="0" err="1"/>
              <a:t>afkoppelen</a:t>
            </a:r>
            <a:r>
              <a:rPr lang="en-US" dirty="0"/>
              <a:t> en </a:t>
            </a:r>
            <a:r>
              <a:rPr lang="en-US" dirty="0" err="1"/>
              <a:t>aanleg</a:t>
            </a:r>
            <a:r>
              <a:rPr lang="en-US" dirty="0"/>
              <a:t> </a:t>
            </a:r>
            <a:r>
              <a:rPr lang="en-US" dirty="0" err="1"/>
              <a:t>hemelwaterriool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498A1DF-940B-8DFC-6755-EC826C9EE0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04902" y="6217920"/>
            <a:ext cx="9382298" cy="259154"/>
          </a:xfrm>
        </p:spPr>
        <p:txBody>
          <a:bodyPr/>
          <a:lstStyle/>
          <a:p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                                              </a:t>
            </a:r>
            <a:r>
              <a:rPr lang="en-US" dirty="0" err="1"/>
              <a:t>Situatie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aanleg</a:t>
            </a:r>
            <a:r>
              <a:rPr lang="en-US" dirty="0"/>
              <a:t> van het </a:t>
            </a:r>
            <a:r>
              <a:rPr lang="en-US" dirty="0" err="1"/>
              <a:t>hemelwaterriool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1CAE9D-9387-68C2-D8AD-383489D9D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0" y="2634934"/>
            <a:ext cx="4503431" cy="3521065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1292AFD-5F89-D806-93A2-E62D4E5D9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91" y="2656480"/>
            <a:ext cx="4370188" cy="35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9502A-3AB6-4B16-8802-7B57BF01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Wijzigingen openbare ruimte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560D3-C93E-4817-945D-7CCDAE719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Aanpassing inrichting</a:t>
            </a:r>
          </a:p>
          <a:p>
            <a:pPr lvl="1"/>
            <a:r>
              <a:rPr lang="nl-NL" sz="1400" dirty="0"/>
              <a:t>      </a:t>
            </a:r>
          </a:p>
          <a:p>
            <a:pPr marL="512550" lvl="2" indent="-285750">
              <a:buFontTx/>
              <a:buChar char="-"/>
            </a:pPr>
            <a:r>
              <a:rPr lang="nl-NL" sz="1400" dirty="0"/>
              <a:t>p</a:t>
            </a:r>
            <a:r>
              <a:rPr lang="nl-NL" sz="1400" i="0" dirty="0"/>
              <a:t>arkeren op grasroosters;</a:t>
            </a:r>
          </a:p>
          <a:p>
            <a:pPr marL="512550" lvl="2" indent="-285750">
              <a:buFontTx/>
              <a:buChar char="-"/>
            </a:pPr>
            <a:r>
              <a:rPr lang="nl-NL" sz="1400" dirty="0"/>
              <a:t>vervangen bomen.</a:t>
            </a:r>
            <a:endParaRPr lang="nl-NL" sz="14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3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17657-F5EC-403B-98B3-06A33306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60961"/>
            <a:ext cx="10141200" cy="365760"/>
          </a:xfrm>
        </p:spPr>
        <p:txBody>
          <a:bodyPr anchor="b">
            <a:noAutofit/>
          </a:bodyPr>
          <a:lstStyle/>
          <a:p>
            <a:r>
              <a:rPr lang="en-US" sz="1800" dirty="0" err="1"/>
              <a:t>inrichting</a:t>
            </a:r>
            <a:r>
              <a:rPr lang="en-US" sz="1800" dirty="0"/>
              <a:t> van de </a:t>
            </a:r>
            <a:r>
              <a:rPr lang="en-US" sz="1800" dirty="0" err="1"/>
              <a:t>straat</a:t>
            </a:r>
            <a:endParaRPr lang="nl-NL" sz="1800" dirty="0"/>
          </a:p>
        </p:txBody>
      </p:sp>
      <p:pic>
        <p:nvPicPr>
          <p:cNvPr id="7" name="Tijdelijke aanduiding voor inhoud 6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4C1F324-3BE9-9624-7DA0-B597AB201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7" y="387927"/>
            <a:ext cx="10592364" cy="6185649"/>
          </a:xfrm>
          <a:noFill/>
        </p:spPr>
      </p:pic>
    </p:spTree>
    <p:extLst>
      <p:ext uri="{BB962C8B-B14F-4D97-AF65-F5344CB8AC3E}">
        <p14:creationId xmlns:p14="http://schemas.microsoft.com/office/powerpoint/2010/main" val="328694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64B338A-F407-4678-8612-C182BE29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Parkeren op grasroosters</a:t>
            </a:r>
          </a:p>
        </p:txBody>
      </p:sp>
      <p:pic>
        <p:nvPicPr>
          <p:cNvPr id="3" name="Afbeelding 2" descr="Afbeelding met tekst, lucht, buiten, gras&#10;&#10;Automatisch gegenereerde beschrijving">
            <a:extLst>
              <a:ext uri="{FF2B5EF4-FFF2-40B4-BE49-F238E27FC236}">
                <a16:creationId xmlns:a16="http://schemas.microsoft.com/office/drawing/2014/main" id="{2F0949A2-16D3-AEA4-58D8-DE9530B79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1026000" y="2790000"/>
            <a:ext cx="4680000" cy="3240000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F41F172-0527-C494-889B-BBE1831CA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r="10330" b="-3"/>
          <a:stretch/>
        </p:blipFill>
        <p:spPr>
          <a:xfrm>
            <a:off x="6487200" y="2789238"/>
            <a:ext cx="4680000" cy="3240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66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17657-F5EC-403B-98B3-06A33306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 anchor="b">
            <a:normAutofit/>
          </a:bodyPr>
          <a:lstStyle/>
          <a:p>
            <a:r>
              <a:rPr lang="en-US" dirty="0" err="1"/>
              <a:t>Hergebruik</a:t>
            </a:r>
            <a:r>
              <a:rPr lang="en-US" dirty="0"/>
              <a:t> </a:t>
            </a:r>
            <a:r>
              <a:rPr lang="en-US" dirty="0" err="1"/>
              <a:t>Gebakken</a:t>
            </a:r>
            <a:r>
              <a:rPr lang="en-US" dirty="0"/>
              <a:t> </a:t>
            </a:r>
            <a:r>
              <a:rPr lang="en-US" dirty="0" err="1"/>
              <a:t>klinkers</a:t>
            </a:r>
            <a:r>
              <a:rPr lang="en-US" dirty="0"/>
              <a:t> in de </a:t>
            </a:r>
            <a:r>
              <a:rPr lang="en-US" dirty="0" err="1"/>
              <a:t>straat</a:t>
            </a:r>
            <a:endParaRPr lang="nl-NL" dirty="0"/>
          </a:p>
        </p:txBody>
      </p:sp>
      <p:pic>
        <p:nvPicPr>
          <p:cNvPr id="15" name="Picture 3" descr="H:\Desktop\Westwout 31-01-2020\20200131_151613.jpg">
            <a:extLst>
              <a:ext uri="{FF2B5EF4-FFF2-40B4-BE49-F238E27FC236}">
                <a16:creationId xmlns:a16="http://schemas.microsoft.com/office/drawing/2014/main" id="{B0B9840A-86ED-627B-9317-013267DDF1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 bwMode="auto">
          <a:xfrm>
            <a:off x="1026000" y="2790000"/>
            <a:ext cx="4680000" cy="3240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Tijdelijke aanduiding voor inhoud 8" descr="Afbeelding met grond, baksteen, buiten, gebouw&#10;&#10;Automatisch gegenereerde beschrijving">
            <a:extLst>
              <a:ext uri="{FF2B5EF4-FFF2-40B4-BE49-F238E27FC236}">
                <a16:creationId xmlns:a16="http://schemas.microsoft.com/office/drawing/2014/main" id="{035BB3B2-11C9-E722-4ADD-7E644296C34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3" r="3" b="3"/>
          <a:stretch/>
        </p:blipFill>
        <p:spPr>
          <a:xfrm>
            <a:off x="6487200" y="2789238"/>
            <a:ext cx="4680000" cy="3240087"/>
          </a:xfrm>
          <a:noFill/>
        </p:spPr>
      </p:pic>
    </p:spTree>
    <p:extLst>
      <p:ext uri="{BB962C8B-B14F-4D97-AF65-F5344CB8AC3E}">
        <p14:creationId xmlns:p14="http://schemas.microsoft.com/office/powerpoint/2010/main" val="34026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17657-F5EC-403B-98B3-06A33306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 anchor="b">
            <a:normAutofit/>
          </a:bodyPr>
          <a:lstStyle/>
          <a:p>
            <a:r>
              <a:rPr lang="nl-NL" dirty="0"/>
              <a:t>Vervangen bomen</a:t>
            </a:r>
          </a:p>
        </p:txBody>
      </p:sp>
      <p:pic>
        <p:nvPicPr>
          <p:cNvPr id="7" name="Afbeelding 6" descr="Afbeelding met gras, boom, buiten, lucht&#10;&#10;Automatisch gegenereerde beschrijving">
            <a:extLst>
              <a:ext uri="{FF2B5EF4-FFF2-40B4-BE49-F238E27FC236}">
                <a16:creationId xmlns:a16="http://schemas.microsoft.com/office/drawing/2014/main" id="{BC57A478-E160-44EA-9A16-CC71108E4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8" b="8229"/>
          <a:stretch/>
        </p:blipFill>
        <p:spPr>
          <a:xfrm>
            <a:off x="1026000" y="2790000"/>
            <a:ext cx="4680000" cy="3240000"/>
          </a:xfrm>
          <a:prstGeom prst="rect">
            <a:avLst/>
          </a:prstGeom>
          <a:noFill/>
        </p:spPr>
      </p:pic>
      <p:pic>
        <p:nvPicPr>
          <p:cNvPr id="5" name="Tijdelijke aanduiding voor inhoud 4" descr="Afbeelding met boom, buiten, plant&#10;&#10;Automatisch gegenereerde beschrijving">
            <a:extLst>
              <a:ext uri="{FF2B5EF4-FFF2-40B4-BE49-F238E27FC236}">
                <a16:creationId xmlns:a16="http://schemas.microsoft.com/office/drawing/2014/main" id="{F0491D00-0AFA-4520-8453-1305566636B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6" r="2" b="21559"/>
          <a:stretch/>
        </p:blipFill>
        <p:spPr>
          <a:xfrm>
            <a:off x="6487200" y="2789238"/>
            <a:ext cx="4680000" cy="3240087"/>
          </a:xfrm>
          <a:noFill/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E297F4-20A7-4153-A77D-816AD099E9C5}"/>
              </a:ext>
            </a:extLst>
          </p:cNvPr>
          <p:cNvSpPr txBox="1"/>
          <p:nvPr/>
        </p:nvSpPr>
        <p:spPr>
          <a:xfrm>
            <a:off x="1102821" y="6234541"/>
            <a:ext cx="78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             </a:t>
            </a:r>
            <a:r>
              <a:rPr lang="nl-NL" dirty="0" err="1"/>
              <a:t>Amelanchier</a:t>
            </a:r>
            <a:r>
              <a:rPr lang="nl-NL" dirty="0"/>
              <a:t>-arborea-</a:t>
            </a:r>
            <a:r>
              <a:rPr lang="nl-NL" dirty="0" err="1"/>
              <a:t>robin</a:t>
            </a:r>
            <a:r>
              <a:rPr lang="nl-NL" dirty="0"/>
              <a:t>-</a:t>
            </a:r>
            <a:r>
              <a:rPr lang="nl-NL" dirty="0" err="1"/>
              <a:t>hill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58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8BA25-7D6A-41E1-AE14-B74EF7FA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4C678B-95AC-4787-8C2D-8A304AE1F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3584575" algn="l"/>
              </a:tabLst>
            </a:pPr>
            <a:r>
              <a:rPr lang="nl-NL" dirty="0"/>
              <a:t>Aanbesteding	3</a:t>
            </a:r>
            <a:r>
              <a:rPr lang="nl-NL" baseline="30000" dirty="0"/>
              <a:t>e</a:t>
            </a:r>
            <a:r>
              <a:rPr lang="nl-NL" dirty="0"/>
              <a:t> kwartaal 2023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84575" algn="l"/>
              </a:tabLst>
            </a:pPr>
            <a:r>
              <a:rPr lang="nl-NL" dirty="0"/>
              <a:t>Uitvoering	4</a:t>
            </a:r>
            <a:r>
              <a:rPr lang="nl-NL" baseline="30000" dirty="0"/>
              <a:t>e</a:t>
            </a:r>
            <a:r>
              <a:rPr lang="nl-NL" dirty="0"/>
              <a:t> kwartaal 2023/1</a:t>
            </a:r>
            <a:r>
              <a:rPr lang="nl-NL" baseline="30000" dirty="0"/>
              <a:t>e</a:t>
            </a:r>
            <a:r>
              <a:rPr lang="nl-NL" dirty="0"/>
              <a:t> kwartaal 2024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84575" algn="l"/>
              </a:tabLst>
            </a:pPr>
            <a:r>
              <a:rPr lang="nl-NL" dirty="0"/>
              <a:t>Doorlooptijd uitvoering	±  3 maanden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67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6DD31-BFB0-4B5A-A9F5-35836E0F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 anchor="b">
            <a:normAutofit/>
          </a:bodyPr>
          <a:lstStyle/>
          <a:p>
            <a:r>
              <a:rPr lang="nl-NL" dirty="0"/>
              <a:t>5. Vragen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802B6238-66CD-48BE-8CB9-0CBF0766604B}"/>
              </a:ext>
            </a:extLst>
          </p:cNvPr>
          <p:cNvSpPr txBox="1">
            <a:spLocks/>
          </p:cNvSpPr>
          <p:nvPr/>
        </p:nvSpPr>
        <p:spPr>
          <a:xfrm>
            <a:off x="1152697" y="3212538"/>
            <a:ext cx="5874327" cy="32934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15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rgbClr val="16438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150"/>
              </a:lnSpc>
              <a:spcBef>
                <a:spcPts val="0"/>
              </a:spcBef>
              <a:buFontTx/>
              <a:buNone/>
              <a:defRPr sz="1800" b="0" i="1" kern="1200" baseline="0">
                <a:solidFill>
                  <a:srgbClr val="16438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226800" indent="-226800" algn="l" defTabSz="914400" rtl="0" eaLnBrk="1" latinLnBrk="0" hangingPunct="1">
              <a:lnSpc>
                <a:spcPts val="2150"/>
              </a:lnSpc>
              <a:spcBef>
                <a:spcPts val="0"/>
              </a:spcBef>
              <a:buClr>
                <a:srgbClr val="EAB800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rgbClr val="16438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26800" indent="-226800" algn="l" defTabSz="914400" rtl="0" eaLnBrk="1" latinLnBrk="0" hangingPunct="1">
              <a:lnSpc>
                <a:spcPts val="2150"/>
              </a:lnSpc>
              <a:spcBef>
                <a:spcPts val="0"/>
              </a:spcBef>
              <a:buClr>
                <a:srgbClr val="EAB800"/>
              </a:buClr>
              <a:buSzPct val="10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0" indent="0" algn="l" defTabSz="914400" rtl="0" eaLnBrk="1" latinLnBrk="0" hangingPunct="1">
              <a:lnSpc>
                <a:spcPts val="2150"/>
              </a:lnSpc>
              <a:spcBef>
                <a:spcPts val="0"/>
              </a:spcBef>
              <a:buFontTx/>
              <a:buNone/>
              <a:defRPr sz="1800" b="0" i="1" kern="1200" baseline="0">
                <a:solidFill>
                  <a:srgbClr val="16438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nl-NL" dirty="0"/>
              <a:t>Alle informatie is te vinden op:</a:t>
            </a:r>
            <a:endParaRPr lang="nl-NL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https://www.zoeterwoude.nl/actueel/ontwikkelingsprojecten/openbare-ruimte/herinrichting-korte-miening</a:t>
            </a:r>
            <a:endParaRPr lang="nl-NL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nl-NL" dirty="0"/>
              <a:t>Of zoek op: Korte </a:t>
            </a:r>
            <a:r>
              <a:rPr lang="nl-NL" dirty="0" err="1"/>
              <a:t>Miening</a:t>
            </a:r>
            <a:endParaRPr lang="nl-NL" dirty="0"/>
          </a:p>
          <a:p>
            <a:pPr algn="ctr">
              <a:spcAft>
                <a:spcPts val="600"/>
              </a:spcAft>
            </a:pPr>
            <a:endParaRPr lang="nl-NL" dirty="0">
              <a:highlight>
                <a:srgbClr val="FFFF00"/>
              </a:highlight>
            </a:endParaRP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Presentatietekening korte </a:t>
            </a:r>
            <a:r>
              <a:rPr lang="nl-NL" dirty="0" err="1"/>
              <a:t>Miening</a:t>
            </a:r>
            <a:endParaRPr lang="nl-NL" dirty="0"/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28" name="Picture 4" descr="Veelgestelde vragen - Logopedie Wijnen Valkenswaard Hapert">
            <a:extLst>
              <a:ext uri="{FF2B5EF4-FFF2-40B4-BE49-F238E27FC236}">
                <a16:creationId xmlns:a16="http://schemas.microsoft.com/office/drawing/2014/main" id="{D2391B17-B3AD-42B8-BF1D-10CC2B58F6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028" y="2627287"/>
            <a:ext cx="2478172" cy="37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8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4F5B0-445C-413F-B2AB-13381DC2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0D7F2-C476-4BE7-8676-2C72076D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Inleiding / doel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Werkzaamheden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Wijzigingen openbare ruimte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Planning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76958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4F5B0-445C-413F-B2AB-13381DC2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Inleiding /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0D7F2-C476-4BE7-8676-2C72076D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 informeren over wat er staat te gebeuren;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Inzicht geven in de werkzaamheden;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Informatie verstrekken over de mogelijke gevolgen voor u.</a:t>
            </a:r>
          </a:p>
        </p:txBody>
      </p:sp>
    </p:spTree>
    <p:extLst>
      <p:ext uri="{BB962C8B-B14F-4D97-AF65-F5344CB8AC3E}">
        <p14:creationId xmlns:p14="http://schemas.microsoft.com/office/powerpoint/2010/main" val="314033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69C64-4908-4025-97DC-9C28B5A5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werkzaamheden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2C92A1-2877-48D3-889B-361A2B01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418" y="2784458"/>
            <a:ext cx="10141200" cy="3240000"/>
          </a:xfrm>
        </p:spPr>
        <p:txBody>
          <a:bodyPr/>
          <a:lstStyle/>
          <a:p>
            <a:r>
              <a:rPr lang="nl-NL" sz="2000" dirty="0"/>
              <a:t>Wat gaat er straks buiten allemaal gebeuren?</a:t>
            </a:r>
          </a:p>
          <a:p>
            <a:endParaRPr lang="nl-NL" sz="2000" dirty="0"/>
          </a:p>
          <a:p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van het hoofdriool;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Toevoegen van een hemelwaterriool;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Afkoppelen van de regenpijp en aansluiten op het hemelwaterriool;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Toevoegen van een pompgemaal;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openbare verlichting, nieuwe lichtmasten met LED armatuur;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bomen </a:t>
            </a:r>
            <a:r>
              <a:rPr lang="nl-NL" dirty="0" err="1"/>
              <a:t>Eloutstraat</a:t>
            </a:r>
            <a:r>
              <a:rPr lang="nl-NL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Vervangen verharding parkeerplaatsen.</a:t>
            </a:r>
          </a:p>
          <a:p>
            <a:endParaRPr lang="nl-NL" dirty="0"/>
          </a:p>
          <a:p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32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ZTWZRU\ZRUBU\8- Projecten\RB - Westwout fase 3 en 4\4. Uitvoeringsfase\4.7 Fotorapportage\IMG_20200217_110333.jpg">
            <a:extLst>
              <a:ext uri="{FF2B5EF4-FFF2-40B4-BE49-F238E27FC236}">
                <a16:creationId xmlns:a16="http://schemas.microsoft.com/office/drawing/2014/main" id="{4B7DF260-B798-455A-8DE1-20F2DBA5654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 bwMode="auto">
          <a:xfrm>
            <a:off x="515641" y="480790"/>
            <a:ext cx="6376223" cy="43849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E80BC-42F5-41A2-A9DC-08EB5042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0472" y="5081846"/>
            <a:ext cx="3655527" cy="10741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Opbreken verharding en riool</a:t>
            </a:r>
          </a:p>
        </p:txBody>
      </p:sp>
      <p:pic>
        <p:nvPicPr>
          <p:cNvPr id="6" name="Picture 2" descr="H:\Desktop\Foto's infoavond\IMG_20181204_102632676_HDR.jpg">
            <a:extLst>
              <a:ext uri="{FF2B5EF4-FFF2-40B4-BE49-F238E27FC236}">
                <a16:creationId xmlns:a16="http://schemas.microsoft.com/office/drawing/2014/main" id="{511D81C3-E84B-49C6-99D1-3FCF04ED5DC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756"/>
          <a:stretch>
            <a:fillRect/>
          </a:stretch>
        </p:blipFill>
        <p:spPr bwMode="auto">
          <a:xfrm>
            <a:off x="7301523" y="480790"/>
            <a:ext cx="4319670" cy="58479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7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E80BC-42F5-41A2-A9DC-08EB5042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2516" y="6062749"/>
            <a:ext cx="2011679" cy="3250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Vervangen riolering</a:t>
            </a:r>
          </a:p>
        </p:txBody>
      </p:sp>
      <p:pic>
        <p:nvPicPr>
          <p:cNvPr id="8" name="Picture 2" descr="H:\Desktop\Westwout 31-01-2020\20200131_152033.jpg">
            <a:extLst>
              <a:ext uri="{FF2B5EF4-FFF2-40B4-BE49-F238E27FC236}">
                <a16:creationId xmlns:a16="http://schemas.microsoft.com/office/drawing/2014/main" id="{C4BB15E4-9F68-493C-9629-85D616695FE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 b="4119"/>
          <a:stretch>
            <a:fillRect/>
          </a:stretch>
        </p:blipFill>
        <p:spPr bwMode="auto">
          <a:xfrm>
            <a:off x="482136" y="504305"/>
            <a:ext cx="8553893" cy="58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3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FE80BC-42F5-41A2-A9DC-08EB5042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5615" y="5940829"/>
            <a:ext cx="1596043" cy="40129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Rioolsleuf</a:t>
            </a:r>
          </a:p>
        </p:txBody>
      </p:sp>
      <p:pic>
        <p:nvPicPr>
          <p:cNvPr id="5" name="Tijdelijke aanduiding voor afbeelding 3" descr="Afbeelding met grond, buiten, rots, oranje&#10;&#10;Automatisch gegenereerde beschrijving">
            <a:extLst>
              <a:ext uri="{FF2B5EF4-FFF2-40B4-BE49-F238E27FC236}">
                <a16:creationId xmlns:a16="http://schemas.microsoft.com/office/drawing/2014/main" id="{066061CF-0395-4EE6-A2EC-418AC58460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b="4163"/>
          <a:stretch>
            <a:fillRect/>
          </a:stretch>
        </p:blipFill>
        <p:spPr>
          <a:xfrm>
            <a:off x="390524" y="443346"/>
            <a:ext cx="8576138" cy="5898779"/>
          </a:xfrm>
        </p:spPr>
      </p:pic>
    </p:spTree>
    <p:extLst>
      <p:ext uri="{BB962C8B-B14F-4D97-AF65-F5344CB8AC3E}">
        <p14:creationId xmlns:p14="http://schemas.microsoft.com/office/powerpoint/2010/main" val="157461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abels en leidingen impressie">
            <a:extLst>
              <a:ext uri="{FF2B5EF4-FFF2-40B4-BE49-F238E27FC236}">
                <a16:creationId xmlns:a16="http://schemas.microsoft.com/office/drawing/2014/main" id="{390E93E6-D0B5-40B1-87BB-0E8745CA40F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2"/>
          <a:stretch/>
        </p:blipFill>
        <p:spPr bwMode="auto">
          <a:xfrm>
            <a:off x="493221" y="403721"/>
            <a:ext cx="8591557" cy="59084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AE7A0A-3CE6-44D2-A017-1D592F1922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30444" y="5674822"/>
            <a:ext cx="1817716" cy="63730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Ondergrondse beperkingen</a:t>
            </a:r>
          </a:p>
        </p:txBody>
      </p:sp>
    </p:spTree>
    <p:extLst>
      <p:ext uri="{BB962C8B-B14F-4D97-AF65-F5344CB8AC3E}">
        <p14:creationId xmlns:p14="http://schemas.microsoft.com/office/powerpoint/2010/main" val="341367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64E33B4-CF0F-F42E-C65B-B55AC3C6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00" y="702000"/>
            <a:ext cx="10141200" cy="1681200"/>
          </a:xfrm>
        </p:spPr>
        <p:txBody>
          <a:bodyPr/>
          <a:lstStyle/>
          <a:p>
            <a:r>
              <a:rPr lang="en-US" dirty="0" err="1"/>
              <a:t>afkoppelen</a:t>
            </a:r>
            <a:r>
              <a:rPr lang="en-US" dirty="0"/>
              <a:t> </a:t>
            </a:r>
            <a:r>
              <a:rPr lang="en-US" dirty="0" err="1"/>
              <a:t>regenpijp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498A1DF-940B-8DFC-6755-EC826C9EE0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54735" y="4527665"/>
            <a:ext cx="4328160" cy="1917432"/>
          </a:xfrm>
        </p:spPr>
        <p:txBody>
          <a:bodyPr/>
          <a:lstStyle/>
          <a:p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:</a:t>
            </a:r>
          </a:p>
          <a:p>
            <a:r>
              <a:rPr lang="en-US" dirty="0" err="1"/>
              <a:t>Afvalwater</a:t>
            </a:r>
            <a:r>
              <a:rPr lang="en-US" dirty="0"/>
              <a:t> </a:t>
            </a:r>
            <a:r>
              <a:rPr lang="en-US" dirty="0" err="1"/>
              <a:t>vermengd</a:t>
            </a:r>
            <a:r>
              <a:rPr lang="en-US" dirty="0"/>
              <a:t> met </a:t>
            </a:r>
            <a:r>
              <a:rPr lang="en-US" dirty="0" err="1"/>
              <a:t>regenwater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rioolwaterzuivering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situatie</a:t>
            </a:r>
            <a:r>
              <a:rPr lang="en-US" dirty="0"/>
              <a:t>:</a:t>
            </a:r>
          </a:p>
          <a:p>
            <a:pPr algn="l"/>
            <a:r>
              <a:rPr lang="en-US" dirty="0" err="1"/>
              <a:t>Regenwater</a:t>
            </a:r>
            <a:r>
              <a:rPr lang="en-US" dirty="0"/>
              <a:t> </a:t>
            </a:r>
            <a:r>
              <a:rPr lang="nl-NL" b="0" i="0" dirty="0">
                <a:effectLst/>
              </a:rPr>
              <a:t>afkoppelen en lozen op de sloot. </a:t>
            </a:r>
          </a:p>
          <a:p>
            <a:pPr algn="l"/>
            <a:endParaRPr lang="nl-NL" b="0" i="0" dirty="0">
              <a:effectLst/>
            </a:endParaRPr>
          </a:p>
          <a:p>
            <a:pPr algn="l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AF589E6-7590-7A50-849D-4D4B95ED7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024" y="2665615"/>
            <a:ext cx="6423129" cy="39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63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Zoeterwoude">
      <a:dk1>
        <a:srgbClr val="164389"/>
      </a:dk1>
      <a:lt1>
        <a:sysClr val="window" lastClr="FFFFFF"/>
      </a:lt1>
      <a:dk2>
        <a:srgbClr val="164389"/>
      </a:dk2>
      <a:lt2>
        <a:srgbClr val="E7E6E6"/>
      </a:lt2>
      <a:accent1>
        <a:srgbClr val="EAB800"/>
      </a:accent1>
      <a:accent2>
        <a:srgbClr val="16438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oeterwou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Westwoud fase 5" id="{3FD4E14B-EB1E-429A-815E-52134720A8B9}" vid="{00322D4C-BB13-4DD1-AED0-C190AB937CA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261</Words>
  <Application>Microsoft Office PowerPoint</Application>
  <PresentationFormat>Breedbeeld</PresentationFormat>
  <Paragraphs>64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Presentatie “Rioolvervanging Korte Miening”</vt:lpstr>
      <vt:lpstr>Agenda</vt:lpstr>
      <vt:lpstr>1. Inleiding / Doel</vt:lpstr>
      <vt:lpstr>2. werkzaamheden</vt:lpstr>
      <vt:lpstr>PowerPoint-presentatie</vt:lpstr>
      <vt:lpstr>PowerPoint-presentatie</vt:lpstr>
      <vt:lpstr>PowerPoint-presentatie</vt:lpstr>
      <vt:lpstr>PowerPoint-presentatie</vt:lpstr>
      <vt:lpstr>afkoppelen regenpijp</vt:lpstr>
      <vt:lpstr>Integraal waterketenplan (IWP)</vt:lpstr>
      <vt:lpstr>Effect afkoppelen en aanleg hemelwaterriool</vt:lpstr>
      <vt:lpstr>3. Wijzigingen openbare ruimte</vt:lpstr>
      <vt:lpstr>inrichting van de straat</vt:lpstr>
      <vt:lpstr>Parkeren op grasroosters</vt:lpstr>
      <vt:lpstr>Hergebruik Gebakken klinkers in de straat</vt:lpstr>
      <vt:lpstr>Vervangen bomen</vt:lpstr>
      <vt:lpstr>4. planning</vt:lpstr>
      <vt:lpstr>5.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“Reconstructie Zonnegaarde”</dc:title>
  <dc:creator>Geluk, Paul</dc:creator>
  <cp:lastModifiedBy>Koeckhoven, Jan</cp:lastModifiedBy>
  <cp:revision>87</cp:revision>
  <cp:lastPrinted>2023-03-09T09:43:26Z</cp:lastPrinted>
  <dcterms:created xsi:type="dcterms:W3CDTF">2021-07-15T13:03:36Z</dcterms:created>
  <dcterms:modified xsi:type="dcterms:W3CDTF">2023-03-09T12:20:32Z</dcterms:modified>
</cp:coreProperties>
</file>