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9" r:id="rId4"/>
    <p:sldId id="261" r:id="rId5"/>
    <p:sldId id="289" r:id="rId6"/>
    <p:sldId id="263" r:id="rId7"/>
    <p:sldId id="288" r:id="rId8"/>
    <p:sldId id="264" r:id="rId9"/>
    <p:sldId id="278" r:id="rId10"/>
    <p:sldId id="298" r:id="rId11"/>
    <p:sldId id="265" r:id="rId12"/>
    <p:sldId id="269" r:id="rId13"/>
    <p:sldId id="270" r:id="rId14"/>
    <p:sldId id="299" r:id="rId15"/>
    <p:sldId id="271" r:id="rId16"/>
    <p:sldId id="294" r:id="rId17"/>
    <p:sldId id="275" r:id="rId18"/>
    <p:sldId id="27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389"/>
    <a:srgbClr val="E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E073-9FEA-4C9A-BA92-FE935A3FEDD7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E363-296C-4FEF-8D44-C8505845D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0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bg>
      <p:bgPr>
        <a:solidFill>
          <a:srgbClr val="E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542" r="476" b="31784"/>
          <a:stretch/>
        </p:blipFill>
        <p:spPr>
          <a:xfrm>
            <a:off x="5674192" y="5184000"/>
            <a:ext cx="3168000" cy="1046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702000"/>
            <a:ext cx="10141200" cy="16560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dinsdag 28 juni 2022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0" y="2448000"/>
            <a:ext cx="4068000" cy="2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4680000" cy="45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306400"/>
            <a:ext cx="3654000" cy="9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7297200" y="0"/>
            <a:ext cx="4680000" cy="475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7297738" y="4802400"/>
            <a:ext cx="4679950" cy="9366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93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376800" y="0"/>
            <a:ext cx="5436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6000" y="4896000"/>
            <a:ext cx="3124800" cy="1440000"/>
          </a:xfrm>
        </p:spPr>
        <p:txBody>
          <a:bodyPr anchor="b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8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112000"/>
            <a:ext cx="4680000" cy="900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487200" y="5112000"/>
            <a:ext cx="4679950" cy="9366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76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56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3366000"/>
            <a:ext cx="10141200" cy="266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025525" y="2790000"/>
            <a:ext cx="10140950" cy="5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387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2610000"/>
          </a:xfrm>
        </p:spPr>
        <p:txBody>
          <a:bodyPr/>
          <a:lstStyle>
            <a:lvl1pPr>
              <a:defRPr b="0" i="1" cap="non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025525" y="3798000"/>
            <a:ext cx="8712000" cy="7731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10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/>
          <p:cNvSpPr>
            <a:spLocks noGrp="1"/>
          </p:cNvSpPr>
          <p:nvPr>
            <p:ph type="media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84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dinsdag 28 juni 2022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3364" b="30012"/>
          <a:stretch/>
        </p:blipFill>
        <p:spPr>
          <a:xfrm>
            <a:off x="5653052" y="5184000"/>
            <a:ext cx="3168000" cy="1078144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1080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dinsdag 28 juni 2022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72000"/>
            <a:ext cx="101412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9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8400" y="2790000"/>
            <a:ext cx="50724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1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101412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vol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6572250"/>
            <a:ext cx="12192000" cy="2857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200"/>
              </a:lnSpc>
              <a:defRPr sz="200" baseline="0">
                <a:solidFill>
                  <a:srgbClr val="EAB8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7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tekstma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5706000" cy="3924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4716000"/>
            <a:ext cx="4680000" cy="14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0"/>
            <a:ext cx="4680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980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6000" y="2790000"/>
            <a:ext cx="10141200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7200" y="6642000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000"/>
              </a:lnSpc>
              <a:defRPr sz="10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1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ctr" defTabSz="914400" rtl="0" eaLnBrk="1" latinLnBrk="0" hangingPunct="1">
        <a:lnSpc>
          <a:spcPts val="3800"/>
        </a:lnSpc>
        <a:spcBef>
          <a:spcPct val="0"/>
        </a:spcBef>
        <a:buNone/>
        <a:defRPr sz="3800" kern="1200" cap="all" baseline="0">
          <a:solidFill>
            <a:srgbClr val="16438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kern="1200" baseline="0">
          <a:solidFill>
            <a:srgbClr val="1643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2pPr>
      <a:lvl3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Font typeface="Arial" panose="020B0604020202020204" pitchFamily="34" charset="0"/>
        <a:buChar char="•"/>
        <a:defRPr sz="1800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3pPr>
      <a:lvl4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SzPct val="10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zoeterwoude.nl/actueel/ontwikkelingsprojecten/herinrichting-westwoud/fase-5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</a:t>
            </a:r>
            <a:br>
              <a:rPr lang="nl-NL" dirty="0"/>
            </a:br>
            <a:r>
              <a:rPr lang="nl-NL" dirty="0"/>
              <a:t>“Rioolvervanging Verlaatweg”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Dinsdag 28 juni 2022</a:t>
            </a:r>
          </a:p>
        </p:txBody>
      </p:sp>
    </p:spTree>
    <p:extLst>
      <p:ext uri="{BB962C8B-B14F-4D97-AF65-F5344CB8AC3E}">
        <p14:creationId xmlns:p14="http://schemas.microsoft.com/office/powerpoint/2010/main" val="20877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38" y="5802284"/>
            <a:ext cx="5223862" cy="3537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Rioolsleuf</a:t>
            </a:r>
          </a:p>
        </p:txBody>
      </p:sp>
      <p:pic>
        <p:nvPicPr>
          <p:cNvPr id="5" name="Tijdelijke aanduiding voor afbeelding 3" descr="Afbeelding met grond, buiten, rots, oranje&#10;&#10;Automatisch gegenereerde beschrijving">
            <a:extLst>
              <a:ext uri="{FF2B5EF4-FFF2-40B4-BE49-F238E27FC236}">
                <a16:creationId xmlns:a16="http://schemas.microsoft.com/office/drawing/2014/main" id="{066061CF-0395-4EE6-A2EC-418AC58460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4163"/>
          <a:stretch>
            <a:fillRect/>
          </a:stretch>
        </p:blipFill>
        <p:spPr>
          <a:xfrm>
            <a:off x="390525" y="511760"/>
            <a:ext cx="7355262" cy="5059045"/>
          </a:xfrm>
        </p:spPr>
      </p:pic>
    </p:spTree>
    <p:extLst>
      <p:ext uri="{BB962C8B-B14F-4D97-AF65-F5344CB8AC3E}">
        <p14:creationId xmlns:p14="http://schemas.microsoft.com/office/powerpoint/2010/main" val="157461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0B7191-8C5D-4540-AC65-3BD22175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Nieuwe verhardingen, gebakken straatstenen</a:t>
            </a:r>
          </a:p>
        </p:txBody>
      </p:sp>
      <p:pic>
        <p:nvPicPr>
          <p:cNvPr id="5" name="Picture 3" descr="H:\Desktop\Westwout 31-01-2020\20200131_151613.jpg">
            <a:extLst>
              <a:ext uri="{FF2B5EF4-FFF2-40B4-BE49-F238E27FC236}">
                <a16:creationId xmlns:a16="http://schemas.microsoft.com/office/drawing/2014/main" id="{DC180142-EB3B-4A27-9FFC-E56AC00D9B4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4159"/>
          <a:stretch/>
        </p:blipFill>
        <p:spPr bwMode="auto">
          <a:xfrm>
            <a:off x="315883" y="702000"/>
            <a:ext cx="57054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afbeelding 6" descr="Afbeelding met gebouw, grond, baksteen, vloer&#10;&#10;Automatisch gegenereerde beschrijving">
            <a:extLst>
              <a:ext uri="{FF2B5EF4-FFF2-40B4-BE49-F238E27FC236}">
                <a16:creationId xmlns:a16="http://schemas.microsoft.com/office/drawing/2014/main" id="{69D566FC-135D-4081-A8E8-3E0710263A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r="13067"/>
          <a:stretch>
            <a:fillRect/>
          </a:stretch>
        </p:blipFill>
        <p:spPr>
          <a:xfrm>
            <a:off x="6963508" y="644848"/>
            <a:ext cx="4203692" cy="5691152"/>
          </a:xfrm>
        </p:spPr>
      </p:pic>
    </p:spTree>
    <p:extLst>
      <p:ext uri="{BB962C8B-B14F-4D97-AF65-F5344CB8AC3E}">
        <p14:creationId xmlns:p14="http://schemas.microsoft.com/office/powerpoint/2010/main" val="181390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abels en leidingen impressie">
            <a:extLst>
              <a:ext uri="{FF2B5EF4-FFF2-40B4-BE49-F238E27FC236}">
                <a16:creationId xmlns:a16="http://schemas.microsoft.com/office/drawing/2014/main" id="{390E93E6-D0B5-40B1-87BB-0E8745CA40F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"/>
          <a:stretch/>
        </p:blipFill>
        <p:spPr bwMode="auto">
          <a:xfrm>
            <a:off x="3966137" y="701999"/>
            <a:ext cx="7735096" cy="53194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AE7A0A-3CE6-44D2-A017-1D592F192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768" y="4716000"/>
            <a:ext cx="3475369" cy="144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Ondergrondse beperkingen</a:t>
            </a:r>
          </a:p>
        </p:txBody>
      </p:sp>
    </p:spTree>
    <p:extLst>
      <p:ext uri="{BB962C8B-B14F-4D97-AF65-F5344CB8AC3E}">
        <p14:creationId xmlns:p14="http://schemas.microsoft.com/office/powerpoint/2010/main" val="341367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9502A-3AB6-4B16-8802-7B57BF01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Wijzigingen openbare 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560D3-C93E-4817-945D-7CCDAE71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Aanpassing inrichting</a:t>
            </a:r>
          </a:p>
          <a:p>
            <a:pPr lvl="1"/>
            <a:r>
              <a:rPr lang="nl-NL" sz="1400" dirty="0"/>
              <a:t>      -     </a:t>
            </a:r>
            <a:r>
              <a:rPr lang="nl-NL" sz="1400" i="0" dirty="0"/>
              <a:t>aanpassing bocht Dorpsstraat/Verlaatweg;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trottoirbreedte Dorpsstraat van 1,20 naar 1,50 m;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w</a:t>
            </a:r>
            <a:r>
              <a:rPr lang="nl-NL" sz="1400" i="0" dirty="0"/>
              <a:t>egbreedte Dorpsstraat overal gelijk op 4,50 m;</a:t>
            </a:r>
          </a:p>
          <a:p>
            <a:pPr marL="512550" lvl="2" indent="-285750">
              <a:buFontTx/>
              <a:buChar char="-"/>
            </a:pPr>
            <a:r>
              <a:rPr lang="nl-NL" sz="1400" i="0" dirty="0"/>
              <a:t>wegbreedte Verlaatweg 4,80;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parkeren op grasroosters;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vervangen bomen;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vervangen bestrating.</a:t>
            </a:r>
            <a:endParaRPr lang="nl-N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3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7657-F5EC-403B-98B3-06A33306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1999"/>
            <a:ext cx="10141200" cy="1626203"/>
          </a:xfrm>
        </p:spPr>
        <p:txBody>
          <a:bodyPr/>
          <a:lstStyle/>
          <a:p>
            <a:r>
              <a:rPr lang="nl-NL" dirty="0"/>
              <a:t>Bestaande situatie</a:t>
            </a:r>
          </a:p>
        </p:txBody>
      </p:sp>
      <p:pic>
        <p:nvPicPr>
          <p:cNvPr id="5" name="Tijdelijke aanduiding voor inhoud 4" descr="Afbeelding met boom, buiten, weg, scène&#10;&#10;Automatisch gegenereerde beschrijving">
            <a:extLst>
              <a:ext uri="{FF2B5EF4-FFF2-40B4-BE49-F238E27FC236}">
                <a16:creationId xmlns:a16="http://schemas.microsoft.com/office/drawing/2014/main" id="{B2B900BE-0794-4B3D-9546-888E782C2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30" y="2969931"/>
            <a:ext cx="2286000" cy="3048000"/>
          </a:xfrm>
        </p:spPr>
      </p:pic>
      <p:pic>
        <p:nvPicPr>
          <p:cNvPr id="7" name="Afbeelding 6" descr="Afbeelding met boom, buiten, weg, baksteen&#10;&#10;Automatisch gegenereerde beschrijving">
            <a:extLst>
              <a:ext uri="{FF2B5EF4-FFF2-40B4-BE49-F238E27FC236}">
                <a16:creationId xmlns:a16="http://schemas.microsoft.com/office/drawing/2014/main" id="{CE65BF2F-F09D-49FB-99F6-928C50E24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2969931"/>
            <a:ext cx="2286000" cy="3048000"/>
          </a:xfrm>
          <a:prstGeom prst="rect">
            <a:avLst/>
          </a:prstGeom>
        </p:spPr>
      </p:pic>
      <p:pic>
        <p:nvPicPr>
          <p:cNvPr id="11" name="Afbeelding 10" descr="Afbeelding met buiten, boom, huis, weg&#10;&#10;Automatisch gegenereerde beschrijving">
            <a:extLst>
              <a:ext uri="{FF2B5EF4-FFF2-40B4-BE49-F238E27FC236}">
                <a16:creationId xmlns:a16="http://schemas.microsoft.com/office/drawing/2014/main" id="{9B32610B-CB36-42CA-AAEB-93C6AE66F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38" y="2969931"/>
            <a:ext cx="2286000" cy="3048000"/>
          </a:xfrm>
          <a:prstGeom prst="rect">
            <a:avLst/>
          </a:prstGeom>
        </p:spPr>
      </p:pic>
      <p:pic>
        <p:nvPicPr>
          <p:cNvPr id="15" name="Afbeelding 14" descr="Afbeelding met buiten, lucht, boom, grond&#10;&#10;Automatisch gegenereerde beschrijving">
            <a:extLst>
              <a:ext uri="{FF2B5EF4-FFF2-40B4-BE49-F238E27FC236}">
                <a16:creationId xmlns:a16="http://schemas.microsoft.com/office/drawing/2014/main" id="{A133C15F-FFCA-40A7-94BD-4EF0BDF81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46" y="2938975"/>
            <a:ext cx="2286000" cy="3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93246C-D964-FB7C-BFFA-7D19B20E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1999"/>
            <a:ext cx="10141200" cy="1658815"/>
          </a:xfrm>
        </p:spPr>
        <p:txBody>
          <a:bodyPr/>
          <a:lstStyle/>
          <a:p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inrichting</a:t>
            </a:r>
            <a:r>
              <a:rPr lang="en-US" dirty="0"/>
              <a:t> van de </a:t>
            </a:r>
            <a:r>
              <a:rPr lang="en-US" dirty="0" err="1"/>
              <a:t>straat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327637-D3C8-4C71-B842-D347796A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9" y="2615738"/>
            <a:ext cx="9676737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64B338A-F407-4678-8612-C182BE29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65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Parkeren op grasroosters</a:t>
            </a:r>
          </a:p>
        </p:txBody>
      </p:sp>
      <p:pic>
        <p:nvPicPr>
          <p:cNvPr id="10" name="Afbeelding 9" descr="Afbeelding met boom, gras, buiten, grond&#10;&#10;Automatisch gegenereerde beschrijving">
            <a:extLst>
              <a:ext uri="{FF2B5EF4-FFF2-40B4-BE49-F238E27FC236}">
                <a16:creationId xmlns:a16="http://schemas.microsoft.com/office/drawing/2014/main" id="{1AFF92EA-68A6-4687-8ED6-CEAC51E8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1026000" y="2790000"/>
            <a:ext cx="4680000" cy="3240000"/>
          </a:xfrm>
          <a:prstGeom prst="rect">
            <a:avLst/>
          </a:prstGeom>
          <a:noFill/>
        </p:spPr>
      </p:pic>
      <p:pic>
        <p:nvPicPr>
          <p:cNvPr id="5" name="Afbeelding 4" descr="Afbeelding met gras, buiten, plant, beton&#10;&#10;Automatisch gegenereerde beschrijving">
            <a:extLst>
              <a:ext uri="{FF2B5EF4-FFF2-40B4-BE49-F238E27FC236}">
                <a16:creationId xmlns:a16="http://schemas.microsoft.com/office/drawing/2014/main" id="{43D30481-4DC8-48C6-A60A-EE2E5E875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0"/>
          <a:stretch/>
        </p:blipFill>
        <p:spPr>
          <a:xfrm>
            <a:off x="6487200" y="2789238"/>
            <a:ext cx="4680000" cy="324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8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8BA25-7D6A-41E1-AE14-B74EF7FA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C678B-95AC-4787-8C2D-8A304AE1F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Aanbesteding	3</a:t>
            </a:r>
            <a:r>
              <a:rPr lang="nl-NL" baseline="30000" dirty="0"/>
              <a:t>e</a:t>
            </a:r>
            <a:r>
              <a:rPr lang="nl-NL" dirty="0"/>
              <a:t> kwartaal 2022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Uitvoering	2</a:t>
            </a:r>
            <a:r>
              <a:rPr lang="nl-NL" baseline="30000" dirty="0"/>
              <a:t>e</a:t>
            </a:r>
            <a:r>
              <a:rPr lang="nl-NL" dirty="0"/>
              <a:t> kwartaal 2023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Doorlooptijd uitvoering	±  3 maanden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67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DD31-BFB0-4B5A-A9F5-35836E0F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nl-NL" dirty="0"/>
              <a:t>6. Vragen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02B6238-66CD-48BE-8CB9-0CBF0766604B}"/>
              </a:ext>
            </a:extLst>
          </p:cNvPr>
          <p:cNvSpPr txBox="1">
            <a:spLocks/>
          </p:cNvSpPr>
          <p:nvPr/>
        </p:nvSpPr>
        <p:spPr>
          <a:xfrm>
            <a:off x="-1" y="3212538"/>
            <a:ext cx="5284099" cy="32934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16438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b="0" i="1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26800" indent="-226800" algn="l" defTabSz="914400" rtl="0" eaLnBrk="1" latinLnBrk="0" hangingPunct="1">
              <a:lnSpc>
                <a:spcPts val="2150"/>
              </a:lnSpc>
              <a:spcBef>
                <a:spcPts val="0"/>
              </a:spcBef>
              <a:buClr>
                <a:srgbClr val="EAB8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26800" indent="-226800" algn="l" defTabSz="914400" rtl="0" eaLnBrk="1" latinLnBrk="0" hangingPunct="1">
              <a:lnSpc>
                <a:spcPts val="2150"/>
              </a:lnSpc>
              <a:spcBef>
                <a:spcPts val="0"/>
              </a:spcBef>
              <a:buClr>
                <a:srgbClr val="EAB800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b="0" i="1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nl-NL" dirty="0"/>
              <a:t>Alle informatie is te vinden op:</a:t>
            </a:r>
            <a:endParaRPr lang="nl-NL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nl-NL" dirty="0"/>
              <a:t>www.zoeterwoude.nl/verlaatweg</a:t>
            </a:r>
          </a:p>
          <a:p>
            <a:pPr algn="ctr">
              <a:spcAft>
                <a:spcPts val="600"/>
              </a:spcAft>
            </a:pPr>
            <a:r>
              <a:rPr lang="nl-NL" dirty="0"/>
              <a:t>Of zoek op: Verlaatweg</a:t>
            </a:r>
          </a:p>
          <a:p>
            <a:pPr algn="ctr">
              <a:spcAft>
                <a:spcPts val="600"/>
              </a:spcAft>
            </a:pPr>
            <a:endParaRPr lang="nl-NL" dirty="0">
              <a:highlight>
                <a:srgbClr val="FFFF00"/>
              </a:highlight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Presentatietekening Verlaatweg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8" name="Picture 4" descr="Veelgestelde vragen - Logopedie Wijnen Valkenswaard Hapert">
            <a:extLst>
              <a:ext uri="{FF2B5EF4-FFF2-40B4-BE49-F238E27FC236}">
                <a16:creationId xmlns:a16="http://schemas.microsoft.com/office/drawing/2014/main" id="{D2391B17-B3AD-42B8-BF1D-10CC2B58F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1" y="2721498"/>
            <a:ext cx="2478172" cy="37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8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F5B0-445C-413F-B2AB-13381DC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D7F2-C476-4BE7-8676-2C72076D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Inleiding / doel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Terugkoppeling varianten bocht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Werkzaamheden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Wijzigingen openbare ruimte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Planning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76958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F5B0-445C-413F-B2AB-13381DC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 /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D7F2-C476-4BE7-8676-2C72076D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 informeren over wat er staat te gebeuren;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Inzicht geven in de werkzaamheden;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Informatie verstrekken over de mogelijke gevolgen voor u.</a:t>
            </a:r>
          </a:p>
        </p:txBody>
      </p:sp>
    </p:spTree>
    <p:extLst>
      <p:ext uri="{BB962C8B-B14F-4D97-AF65-F5344CB8AC3E}">
        <p14:creationId xmlns:p14="http://schemas.microsoft.com/office/powerpoint/2010/main" val="314033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69C64-4908-4025-97DC-9C28B5A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Bochtvarianten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2C92A1-2877-48D3-889B-361A2B01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Varianten bocht: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Enquete</a:t>
            </a:r>
            <a:r>
              <a:rPr lang="nl-NL" dirty="0"/>
              <a:t>, de 3 varianten bocht Verlaatweg/Dorpsstraat;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keus: variant 1.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87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V="1">
            <a:off x="4646779" y="4311536"/>
            <a:ext cx="2505315" cy="13478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685977-67C9-48A7-AE39-0A5A24AFE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5" y="3540379"/>
            <a:ext cx="3366620" cy="258731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917293B-E992-4B01-AF0E-98A6EE8AF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2" y="834903"/>
            <a:ext cx="6265398" cy="529279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54BDFDF-80FE-44D4-80F0-002CB4F0A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5" y="863472"/>
            <a:ext cx="3026970" cy="24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4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0043A-535C-43DF-9D86-A762A07C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D465E9-831A-4AB1-9739-3A15374E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gaat er straks buiten allemaal gebeuren?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82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69C64-4908-4025-97DC-9C28B5A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2C92A1-2877-48D3-889B-361A2B01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418" y="2784458"/>
            <a:ext cx="10141200" cy="3240000"/>
          </a:xfrm>
        </p:spPr>
        <p:txBody>
          <a:bodyPr/>
          <a:lstStyle/>
          <a:p>
            <a:r>
              <a:rPr lang="nl-NL" sz="2000" dirty="0"/>
              <a:t>Werkzaamheden gemeente: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hoofdriool;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openbare verlichting, nieuwe lichtmasten met LED armatuur;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beschoeiing in de bocht Dorpsstraat;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bomen;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bestrating, nieuwe stenen.</a:t>
            </a:r>
          </a:p>
          <a:p>
            <a:endParaRPr lang="nl-NL" dirty="0"/>
          </a:p>
          <a:p>
            <a:r>
              <a:rPr lang="nl-NL" sz="2000" dirty="0"/>
              <a:t>Werkzaamheden nuts: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gasleiding Dorpsstraat en Verlaatweg;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Opruimen oude elektra-en telecomkabels.</a:t>
            </a:r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2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ZTWZRU\ZRUBU\8- Projecten\RB - Westwout fase 3 en 4\4. Uitvoeringsfase\4.7 Fotorapportage\IMG_20200217_110333.jpg">
            <a:extLst>
              <a:ext uri="{FF2B5EF4-FFF2-40B4-BE49-F238E27FC236}">
                <a16:creationId xmlns:a16="http://schemas.microsoft.com/office/drawing/2014/main" id="{4B7DF260-B798-455A-8DE1-20F2DBA5654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 bwMode="auto">
          <a:xfrm>
            <a:off x="183132" y="559724"/>
            <a:ext cx="5912867" cy="40662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6000" y="4716000"/>
            <a:ext cx="4680000" cy="144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Opbreken verharding en riool</a:t>
            </a:r>
          </a:p>
        </p:txBody>
      </p:sp>
      <p:pic>
        <p:nvPicPr>
          <p:cNvPr id="6" name="Picture 2" descr="H:\Desktop\Foto's infoavond\IMG_20181204_102632676_HDR.jpg">
            <a:extLst>
              <a:ext uri="{FF2B5EF4-FFF2-40B4-BE49-F238E27FC236}">
                <a16:creationId xmlns:a16="http://schemas.microsoft.com/office/drawing/2014/main" id="{511D81C3-E84B-49C6-99D1-3FCF04ED5DC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756"/>
          <a:stretch>
            <a:fillRect/>
          </a:stretch>
        </p:blipFill>
        <p:spPr bwMode="auto">
          <a:xfrm>
            <a:off x="6486525" y="547292"/>
            <a:ext cx="4275686" cy="57884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38" y="5802284"/>
            <a:ext cx="5223862" cy="3537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Vervangen riolering</a:t>
            </a:r>
          </a:p>
        </p:txBody>
      </p:sp>
      <p:pic>
        <p:nvPicPr>
          <p:cNvPr id="8" name="Picture 2" descr="H:\Desktop\Westwout 31-01-2020\20200131_152033.jpg">
            <a:extLst>
              <a:ext uri="{FF2B5EF4-FFF2-40B4-BE49-F238E27FC236}">
                <a16:creationId xmlns:a16="http://schemas.microsoft.com/office/drawing/2014/main" id="{C4BB15E4-9F68-493C-9629-85D616695FE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4119"/>
          <a:stretch>
            <a:fillRect/>
          </a:stretch>
        </p:blipFill>
        <p:spPr bwMode="auto">
          <a:xfrm>
            <a:off x="482137" y="613006"/>
            <a:ext cx="7375406" cy="50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398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eterwoude">
      <a:dk1>
        <a:srgbClr val="164389"/>
      </a:dk1>
      <a:lt1>
        <a:sysClr val="window" lastClr="FFFFFF"/>
      </a:lt1>
      <a:dk2>
        <a:srgbClr val="164389"/>
      </a:dk2>
      <a:lt2>
        <a:srgbClr val="E7E6E6"/>
      </a:lt2>
      <a:accent1>
        <a:srgbClr val="EAB800"/>
      </a:accent1>
      <a:accent2>
        <a:srgbClr val="16438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oeterwou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Westwoud fase 5" id="{3FD4E14B-EB1E-429A-815E-52134720A8B9}" vid="{00322D4C-BB13-4DD1-AED0-C190AB937CA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247</Words>
  <Application>Microsoft Office PowerPoint</Application>
  <PresentationFormat>Breedbeeld</PresentationFormat>
  <Paragraphs>59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Presentatie “Rioolvervanging Verlaatweg”</vt:lpstr>
      <vt:lpstr>Agenda</vt:lpstr>
      <vt:lpstr>1. Inleiding / Doel</vt:lpstr>
      <vt:lpstr>2. Bochtvarianten</vt:lpstr>
      <vt:lpstr>PowerPoint-presentatie</vt:lpstr>
      <vt:lpstr>3. Werkzaamheden</vt:lpstr>
      <vt:lpstr>3. werkzaamheden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4. Wijzigingen openbare ruimte</vt:lpstr>
      <vt:lpstr>Bestaande situatie</vt:lpstr>
      <vt:lpstr>Nieuwe inrichting van de straat</vt:lpstr>
      <vt:lpstr>Parkeren op grasroosters</vt:lpstr>
      <vt:lpstr>5. planning</vt:lpstr>
      <vt:lpstr>6.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“Reconstructie Zonnegaarde”</dc:title>
  <dc:creator>Geluk, Paul</dc:creator>
  <cp:lastModifiedBy>Koeckhoven, Jan</cp:lastModifiedBy>
  <cp:revision>58</cp:revision>
  <dcterms:created xsi:type="dcterms:W3CDTF">2021-07-15T13:03:36Z</dcterms:created>
  <dcterms:modified xsi:type="dcterms:W3CDTF">2022-06-28T08:58:40Z</dcterms:modified>
</cp:coreProperties>
</file>